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nton" charset="1" panose="00000500000000000000"/>
      <p:regular r:id="rId20"/>
    </p:embeddedFont>
    <p:embeddedFont>
      <p:font typeface="Abril Fatface" charset="1" panose="02000503000000020003"/>
      <p:regular r:id="rId21"/>
    </p:embeddedFont>
    <p:embeddedFont>
      <p:font typeface="Canva Sans Bold" charset="1" panose="020B0803030501040103"/>
      <p:regular r:id="rId22"/>
    </p:embeddedFont>
    <p:embeddedFont>
      <p:font typeface="Cocomat Pro" charset="1" panose="00000500000000000000"/>
      <p:regular r:id="rId23"/>
    </p:embeddedFont>
    <p:embeddedFont>
      <p:font typeface="Cocomat Pro Bold" charset="1" panose="00000700000000000000"/>
      <p:regular r:id="rId24"/>
    </p:embeddedFont>
    <p:embeddedFont>
      <p:font typeface="Canva Sans" charset="1" panose="020B0503030501040103"/>
      <p:regular r:id="rId25"/>
    </p:embeddedFont>
    <p:embeddedFont>
      <p:font typeface="DM Sans Bold"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VAGcG35kmOM.mp4" Type="http://schemas.openxmlformats.org/officeDocument/2006/relationships/video"/><Relationship Id="rId4" Target="../media/VAGcG35kmOM.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www.perfectcorp.com/business/blog/makeup/top-10-ai-powered-cosmetic-websites-and-online-stores/" TargetMode="External" Type="http://schemas.openxmlformats.org/officeDocument/2006/relationships/hyperlink"/><Relationship Id="rId5" Target="https://www.cosmeticsdesign-asia.com/Article/2022/09/08/ai-powered-personalised-beauty-brands-investing-in-ai-and-ar-are-growing-in-double-digits/" TargetMode="External" Type="http://schemas.openxmlformats.org/officeDocument/2006/relationships/hyperlink"/><Relationship Id="rId6" Target="https://arxiv.org/abs/2210.02928" TargetMode="External" Type="http://schemas.openxmlformats.org/officeDocument/2006/relationships/hyperlink"/><Relationship Id="rId7" Target="https://developer.nvidia.com/blog/an-easy-introduction-to-multimodal-retrieval-augmented-generation/" TargetMode="External" Type="http://schemas.openxmlformats.org/officeDocument/2006/relationships/hyperlink"/><Relationship Id="rId8" Target="../media/image5.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https://github.com/CankayaUniversity/ceng-407-408-2024-2025-Multimodal-RAG-Based-Product-Recommendation-System"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gif"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gif"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1.png" Type="http://schemas.openxmlformats.org/officeDocument/2006/relationships/image"/><Relationship Id="rId17" Target="../media/image2.svg" Type="http://schemas.openxmlformats.org/officeDocument/2006/relationships/image"/><Relationship Id="rId18" Target="../media/image34.png" Type="http://schemas.openxmlformats.org/officeDocument/2006/relationships/image"/><Relationship Id="rId19" Target="../media/image35.svg" Type="http://schemas.openxmlformats.org/officeDocument/2006/relationships/image"/><Relationship Id="rId2" Target="../media/image20.png" Type="http://schemas.openxmlformats.org/officeDocument/2006/relationships/image"/><Relationship Id="rId20" Target="../media/image36.png" Type="http://schemas.openxmlformats.org/officeDocument/2006/relationships/image"/><Relationship Id="rId21" Target="../media/image37.svg" Type="http://schemas.openxmlformats.org/officeDocument/2006/relationships/image"/><Relationship Id="rId22" Target="../media/image38.png" Type="http://schemas.openxmlformats.org/officeDocument/2006/relationships/image"/><Relationship Id="rId23" Target="../media/image39.svg" Type="http://schemas.openxmlformats.org/officeDocument/2006/relationships/image"/><Relationship Id="rId24" Target="../media/image40.png" Type="http://schemas.openxmlformats.org/officeDocument/2006/relationships/image"/><Relationship Id="rId25" Target="../media/image41.svg" Type="http://schemas.openxmlformats.org/officeDocument/2006/relationships/image"/><Relationship Id="rId26" Target="../media/image42.png" Type="http://schemas.openxmlformats.org/officeDocument/2006/relationships/image"/><Relationship Id="rId27" Target="../media/image43.svg" Type="http://schemas.openxmlformats.org/officeDocument/2006/relationships/image"/><Relationship Id="rId28" Target="../media/image44.png" Type="http://schemas.openxmlformats.org/officeDocument/2006/relationships/image"/><Relationship Id="rId29" Target="../media/image45.svg" Type="http://schemas.openxmlformats.org/officeDocument/2006/relationships/image"/><Relationship Id="rId3" Target="../media/image21.svg" Type="http://schemas.openxmlformats.org/officeDocument/2006/relationships/image"/><Relationship Id="rId30" Target="../media/image46.png" Type="http://schemas.openxmlformats.org/officeDocument/2006/relationships/image"/><Relationship Id="rId31" Target="../media/image47.svg" Type="http://schemas.openxmlformats.org/officeDocument/2006/relationships/image"/><Relationship Id="rId32" Target="../media/image48.png" Type="http://schemas.openxmlformats.org/officeDocument/2006/relationships/image"/><Relationship Id="rId33" Target="../media/image49.svg" Type="http://schemas.openxmlformats.org/officeDocument/2006/relationships/image"/><Relationship Id="rId34" Target="../media/image50.png" Type="http://schemas.openxmlformats.org/officeDocument/2006/relationships/image"/><Relationship Id="rId35" Target="../media/image51.svg" Type="http://schemas.openxmlformats.org/officeDocument/2006/relationships/image"/><Relationship Id="rId36" Target="../media/image52.png" Type="http://schemas.openxmlformats.org/officeDocument/2006/relationships/image"/><Relationship Id="rId37" Target="../media/image5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982519" y="4297810"/>
            <a:ext cx="12851115" cy="1818800"/>
            <a:chOff x="0" y="0"/>
            <a:chExt cx="2815392" cy="398458"/>
          </a:xfrm>
        </p:grpSpPr>
        <p:sp>
          <p:nvSpPr>
            <p:cNvPr name="Freeform 15" id="15"/>
            <p:cNvSpPr/>
            <p:nvPr/>
          </p:nvSpPr>
          <p:spPr>
            <a:xfrm flipH="false" flipV="false" rot="0">
              <a:off x="0" y="0"/>
              <a:ext cx="2815392" cy="398459"/>
            </a:xfrm>
            <a:custGeom>
              <a:avLst/>
              <a:gdLst/>
              <a:ahLst/>
              <a:cxnLst/>
              <a:rect r="r" b="b" t="t" l="l"/>
              <a:pathLst>
                <a:path h="398459" w="2815392">
                  <a:moveTo>
                    <a:pt x="0" y="0"/>
                  </a:moveTo>
                  <a:lnTo>
                    <a:pt x="2815392" y="0"/>
                  </a:lnTo>
                  <a:lnTo>
                    <a:pt x="2815392"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815392" cy="436558"/>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19540" y="2958465"/>
            <a:ext cx="9673310" cy="1401440"/>
          </a:xfrm>
          <a:prstGeom prst="rect">
            <a:avLst/>
          </a:prstGeom>
        </p:spPr>
        <p:txBody>
          <a:bodyPr anchor="t" rtlCol="false" tIns="0" lIns="0" bIns="0" rIns="0">
            <a:spAutoFit/>
          </a:bodyPr>
          <a:lstStyle/>
          <a:p>
            <a:pPr algn="l">
              <a:lnSpc>
                <a:spcPts val="11480"/>
              </a:lnSpc>
              <a:spcBef>
                <a:spcPct val="0"/>
              </a:spcBef>
            </a:pPr>
            <a:r>
              <a:rPr lang="en-US" sz="8200">
                <a:solidFill>
                  <a:srgbClr val="3428BA"/>
                </a:solidFill>
                <a:latin typeface="Anton"/>
                <a:ea typeface="Anton"/>
                <a:cs typeface="Anton"/>
                <a:sym typeface="Anton"/>
              </a:rPr>
              <a:t>MULTIMODAL RAG-BASED </a:t>
            </a:r>
          </a:p>
        </p:txBody>
      </p:sp>
      <p:sp>
        <p:nvSpPr>
          <p:cNvPr name="TextBox 18" id="18"/>
          <p:cNvSpPr txBox="true"/>
          <p:nvPr/>
        </p:nvSpPr>
        <p:spPr>
          <a:xfrm rot="0">
            <a:off x="146374" y="4623965"/>
            <a:ext cx="12359886" cy="1052190"/>
          </a:xfrm>
          <a:prstGeom prst="rect">
            <a:avLst/>
          </a:prstGeom>
        </p:spPr>
        <p:txBody>
          <a:bodyPr anchor="t" rtlCol="false" tIns="0" lIns="0" bIns="0" rIns="0">
            <a:spAutoFit/>
          </a:bodyPr>
          <a:lstStyle/>
          <a:p>
            <a:pPr algn="l">
              <a:lnSpc>
                <a:spcPts val="8680"/>
              </a:lnSpc>
              <a:spcBef>
                <a:spcPct val="0"/>
              </a:spcBef>
            </a:pPr>
            <a:r>
              <a:rPr lang="en-US" sz="6200">
                <a:solidFill>
                  <a:srgbClr val="FFFFFF"/>
                </a:solidFill>
                <a:latin typeface="Anton"/>
                <a:ea typeface="Anton"/>
                <a:cs typeface="Anton"/>
                <a:sym typeface="Anton"/>
              </a:rPr>
              <a:t>PRODUCT RECOMMENDATION SYSTEM</a:t>
            </a:r>
            <a:r>
              <a:rPr lang="en-US" sz="6200">
                <a:solidFill>
                  <a:srgbClr val="FFFFFF"/>
                </a:solidFill>
                <a:latin typeface="Anton"/>
                <a:ea typeface="Anton"/>
                <a:cs typeface="Anton"/>
                <a:sym typeface="Anton"/>
              </a:rPr>
              <a:t> </a:t>
            </a:r>
          </a:p>
        </p:txBody>
      </p:sp>
      <p:sp>
        <p:nvSpPr>
          <p:cNvPr name="TextBox 19" id="19"/>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1</a:t>
            </a:r>
          </a:p>
        </p:txBody>
      </p:sp>
      <p:grpSp>
        <p:nvGrpSpPr>
          <p:cNvPr name="Group 20" id="20"/>
          <p:cNvGrpSpPr/>
          <p:nvPr/>
        </p:nvGrpSpPr>
        <p:grpSpPr>
          <a:xfrm rot="0">
            <a:off x="-13884758" y="6697635"/>
            <a:ext cx="22247141" cy="3988752"/>
            <a:chOff x="0" y="0"/>
            <a:chExt cx="5302669" cy="950730"/>
          </a:xfrm>
        </p:grpSpPr>
        <p:sp>
          <p:nvSpPr>
            <p:cNvPr name="Freeform 21" id="21"/>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22" id="22"/>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028700" y="7001341"/>
            <a:ext cx="6663630" cy="2846288"/>
          </a:xfrm>
          <a:prstGeom prst="rect">
            <a:avLst/>
          </a:prstGeom>
        </p:spPr>
        <p:txBody>
          <a:bodyPr anchor="t" rtlCol="false" tIns="0" lIns="0" bIns="0" rIns="0">
            <a:spAutoFit/>
          </a:bodyPr>
          <a:lstStyle/>
          <a:p>
            <a:pPr algn="l">
              <a:lnSpc>
                <a:spcPts val="3767"/>
              </a:lnSpc>
            </a:pPr>
            <a:r>
              <a:rPr lang="en-US" sz="2691" b="true">
                <a:solidFill>
                  <a:srgbClr val="FFFFFF"/>
                </a:solidFill>
                <a:latin typeface="Canva Sans Bold"/>
                <a:ea typeface="Canva Sans Bold"/>
                <a:cs typeface="Canva Sans Bold"/>
                <a:sym typeface="Canva Sans Bold"/>
              </a:rPr>
              <a:t>Hazal KANTAR</a:t>
            </a:r>
          </a:p>
          <a:p>
            <a:pPr algn="l">
              <a:lnSpc>
                <a:spcPts val="3767"/>
              </a:lnSpc>
            </a:pPr>
            <a:r>
              <a:rPr lang="en-US" sz="2691" b="true">
                <a:solidFill>
                  <a:srgbClr val="FFFFFF"/>
                </a:solidFill>
                <a:latin typeface="Canva Sans Bold"/>
                <a:ea typeface="Canva Sans Bold"/>
                <a:cs typeface="Canva Sans Bold"/>
                <a:sym typeface="Canva Sans Bold"/>
              </a:rPr>
              <a:t>Ahmet Doğukan GÜNDEMİR</a:t>
            </a:r>
          </a:p>
          <a:p>
            <a:pPr algn="l">
              <a:lnSpc>
                <a:spcPts val="3767"/>
              </a:lnSpc>
            </a:pPr>
            <a:r>
              <a:rPr lang="en-US" sz="2691" b="true">
                <a:solidFill>
                  <a:srgbClr val="FFFFFF"/>
                </a:solidFill>
                <a:latin typeface="Canva Sans Bold"/>
                <a:ea typeface="Canva Sans Bold"/>
                <a:cs typeface="Canva Sans Bold"/>
                <a:sym typeface="Canva Sans Bold"/>
              </a:rPr>
              <a:t>Ali Boran BEKTAŞ</a:t>
            </a:r>
          </a:p>
          <a:p>
            <a:pPr algn="l">
              <a:lnSpc>
                <a:spcPts val="3767"/>
              </a:lnSpc>
            </a:pPr>
            <a:r>
              <a:rPr lang="en-US" sz="2691" b="true">
                <a:solidFill>
                  <a:srgbClr val="FFFFFF"/>
                </a:solidFill>
                <a:latin typeface="Canva Sans Bold"/>
                <a:ea typeface="Canva Sans Bold"/>
                <a:cs typeface="Canva Sans Bold"/>
                <a:sym typeface="Canva Sans Bold"/>
              </a:rPr>
              <a:t>Hikmet Berkin BULUT</a:t>
            </a:r>
          </a:p>
          <a:p>
            <a:pPr algn="l">
              <a:lnSpc>
                <a:spcPts val="3767"/>
              </a:lnSpc>
            </a:pPr>
          </a:p>
          <a:p>
            <a:pPr algn="l">
              <a:lnSpc>
                <a:spcPts val="3767"/>
              </a:lnSpc>
              <a:spcBef>
                <a:spcPct val="0"/>
              </a:spcBef>
            </a:pPr>
            <a:r>
              <a:rPr lang="en-US" b="true" sz="2691">
                <a:solidFill>
                  <a:srgbClr val="FFFFFF"/>
                </a:solidFill>
                <a:latin typeface="Canva Sans Bold"/>
                <a:ea typeface="Canva Sans Bold"/>
                <a:cs typeface="Canva Sans Bold"/>
                <a:sym typeface="Canva Sans Bold"/>
              </a:rPr>
              <a:t>Advisor: Assist. Prof. Dr. Serdar ARSLAN</a:t>
            </a:r>
          </a:p>
        </p:txBody>
      </p:sp>
      <p:grpSp>
        <p:nvGrpSpPr>
          <p:cNvPr name="Group 24" id="24"/>
          <p:cNvGrpSpPr/>
          <p:nvPr/>
        </p:nvGrpSpPr>
        <p:grpSpPr>
          <a:xfrm rot="0">
            <a:off x="519540" y="1002629"/>
            <a:ext cx="1220977" cy="122097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663425" y="1146514"/>
            <a:ext cx="933207" cy="933207"/>
          </a:xfrm>
          <a:custGeom>
            <a:avLst/>
            <a:gdLst/>
            <a:ahLst/>
            <a:cxnLst/>
            <a:rect r="r" b="b" t="t" l="l"/>
            <a:pathLst>
              <a:path h="933207" w="933207">
                <a:moveTo>
                  <a:pt x="0" y="0"/>
                </a:moveTo>
                <a:lnTo>
                  <a:pt x="933207" y="0"/>
                </a:lnTo>
                <a:lnTo>
                  <a:pt x="933207" y="933207"/>
                </a:lnTo>
                <a:lnTo>
                  <a:pt x="0" y="933207"/>
                </a:lnTo>
                <a:lnTo>
                  <a:pt x="0" y="0"/>
                </a:lnTo>
                <a:close/>
              </a:path>
            </a:pathLst>
          </a:custGeom>
          <a:blipFill>
            <a:blip r:embed="rId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293749" y="5143500"/>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82926" y="2258507"/>
            <a:ext cx="7971745" cy="5244936"/>
          </a:xfrm>
          <a:custGeom>
            <a:avLst/>
            <a:gdLst/>
            <a:ahLst/>
            <a:cxnLst/>
            <a:rect r="r" b="b" t="t" l="l"/>
            <a:pathLst>
              <a:path h="5244936" w="7971745">
                <a:moveTo>
                  <a:pt x="0" y="0"/>
                </a:moveTo>
                <a:lnTo>
                  <a:pt x="7971745" y="0"/>
                </a:lnTo>
                <a:lnTo>
                  <a:pt x="7971745" y="5244936"/>
                </a:lnTo>
                <a:lnTo>
                  <a:pt x="0" y="5244936"/>
                </a:lnTo>
                <a:lnTo>
                  <a:pt x="0" y="0"/>
                </a:lnTo>
                <a:close/>
              </a:path>
            </a:pathLst>
          </a:custGeom>
          <a:blipFill>
            <a:blip r:embed="rId4"/>
            <a:stretch>
              <a:fillRect l="-2837" t="0" r="-2432" b="0"/>
            </a:stretch>
          </a:blipFill>
        </p:spPr>
      </p:sp>
      <p:sp>
        <p:nvSpPr>
          <p:cNvPr name="Freeform 4" id="4"/>
          <p:cNvSpPr/>
          <p:nvPr/>
        </p:nvSpPr>
        <p:spPr>
          <a:xfrm flipH="false" flipV="false" rot="0">
            <a:off x="206380" y="1323961"/>
            <a:ext cx="4710025" cy="6671324"/>
          </a:xfrm>
          <a:custGeom>
            <a:avLst/>
            <a:gdLst/>
            <a:ahLst/>
            <a:cxnLst/>
            <a:rect r="r" b="b" t="t" l="l"/>
            <a:pathLst>
              <a:path h="6671324" w="4710025">
                <a:moveTo>
                  <a:pt x="0" y="0"/>
                </a:moveTo>
                <a:lnTo>
                  <a:pt x="4710025" y="0"/>
                </a:lnTo>
                <a:lnTo>
                  <a:pt x="4710025" y="6671324"/>
                </a:lnTo>
                <a:lnTo>
                  <a:pt x="0" y="6671324"/>
                </a:lnTo>
                <a:lnTo>
                  <a:pt x="0" y="0"/>
                </a:lnTo>
                <a:close/>
              </a:path>
            </a:pathLst>
          </a:custGeom>
          <a:blipFill>
            <a:blip r:embed="rId5"/>
            <a:stretch>
              <a:fillRect l="-4460" t="0" r="0" b="0"/>
            </a:stretch>
          </a:blipFill>
        </p:spPr>
      </p:sp>
      <p:sp>
        <p:nvSpPr>
          <p:cNvPr name="Freeform 5" id="5"/>
          <p:cNvSpPr/>
          <p:nvPr/>
        </p:nvSpPr>
        <p:spPr>
          <a:xfrm flipH="false" flipV="false" rot="0">
            <a:off x="13373746" y="1481144"/>
            <a:ext cx="4857104" cy="6799661"/>
          </a:xfrm>
          <a:custGeom>
            <a:avLst/>
            <a:gdLst/>
            <a:ahLst/>
            <a:cxnLst/>
            <a:rect r="r" b="b" t="t" l="l"/>
            <a:pathLst>
              <a:path h="6799661" w="4857104">
                <a:moveTo>
                  <a:pt x="0" y="0"/>
                </a:moveTo>
                <a:lnTo>
                  <a:pt x="4857104" y="0"/>
                </a:lnTo>
                <a:lnTo>
                  <a:pt x="4857104" y="6799662"/>
                </a:lnTo>
                <a:lnTo>
                  <a:pt x="0" y="6799662"/>
                </a:lnTo>
                <a:lnTo>
                  <a:pt x="0" y="0"/>
                </a:lnTo>
                <a:close/>
              </a:path>
            </a:pathLst>
          </a:custGeom>
          <a:blipFill>
            <a:blip r:embed="rId6"/>
            <a:stretch>
              <a:fillRect l="-1731" t="0" r="-2389" b="0"/>
            </a:stretch>
          </a:blipFill>
        </p:spPr>
      </p:sp>
      <p:sp>
        <p:nvSpPr>
          <p:cNvPr name="TextBox 6" id="6"/>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10</a:t>
            </a:r>
          </a:p>
        </p:txBody>
      </p:sp>
      <p:sp>
        <p:nvSpPr>
          <p:cNvPr name="TextBox 7" id="7"/>
          <p:cNvSpPr txBox="true"/>
          <p:nvPr/>
        </p:nvSpPr>
        <p:spPr>
          <a:xfrm rot="0">
            <a:off x="1209478" y="92281"/>
            <a:ext cx="15869043" cy="1328638"/>
          </a:xfrm>
          <a:prstGeom prst="rect">
            <a:avLst/>
          </a:prstGeom>
        </p:spPr>
        <p:txBody>
          <a:bodyPr anchor="t" rtlCol="false" tIns="0" lIns="0" bIns="0" rIns="0">
            <a:spAutoFit/>
          </a:bodyPr>
          <a:lstStyle/>
          <a:p>
            <a:pPr algn="ctr">
              <a:lnSpc>
                <a:spcPts val="10767"/>
              </a:lnSpc>
              <a:spcBef>
                <a:spcPct val="0"/>
              </a:spcBef>
            </a:pPr>
            <a:r>
              <a:rPr lang="en-US" b="true" sz="7691">
                <a:solidFill>
                  <a:srgbClr val="000000"/>
                </a:solidFill>
                <a:latin typeface="Cocomat Pro Bold"/>
                <a:ea typeface="Cocomat Pro Bold"/>
                <a:cs typeface="Cocomat Pro Bold"/>
                <a:sym typeface="Cocomat Pro Bold"/>
              </a:rPr>
              <a:t>USER INTERFACE DESIGN</a:t>
            </a:r>
          </a:p>
        </p:txBody>
      </p:sp>
      <p:sp>
        <p:nvSpPr>
          <p:cNvPr name="TextBox 8" id="8"/>
          <p:cNvSpPr txBox="true"/>
          <p:nvPr/>
        </p:nvSpPr>
        <p:spPr>
          <a:xfrm rot="0">
            <a:off x="6852077" y="7607300"/>
            <a:ext cx="4244493" cy="1063625"/>
          </a:xfrm>
          <a:prstGeom prst="rect">
            <a:avLst/>
          </a:prstGeom>
        </p:spPr>
        <p:txBody>
          <a:bodyPr anchor="t" rtlCol="false" tIns="0" lIns="0" bIns="0" rIns="0">
            <a:spAutoFit/>
          </a:bodyPr>
          <a:lstStyle/>
          <a:p>
            <a:pPr algn="ctr">
              <a:lnSpc>
                <a:spcPts val="2800"/>
              </a:lnSpc>
            </a:pPr>
            <a:r>
              <a:rPr lang="en-US" sz="2000" b="true">
                <a:solidFill>
                  <a:srgbClr val="000000"/>
                </a:solidFill>
                <a:latin typeface="Cocomat Pro Bold"/>
                <a:ea typeface="Cocomat Pro Bold"/>
                <a:cs typeface="Cocomat Pro Bold"/>
                <a:sym typeface="Cocomat Pro Bold"/>
              </a:rPr>
              <a:t>Chatbot Interface : </a:t>
            </a:r>
          </a:p>
          <a:p>
            <a:pPr algn="ctr" marL="431801" indent="-215900" lvl="1">
              <a:lnSpc>
                <a:spcPts val="2800"/>
              </a:lnSpc>
              <a:buFont typeface="Arial"/>
              <a:buChar char="•"/>
            </a:pPr>
            <a:r>
              <a:rPr lang="en-US" sz="2000">
                <a:solidFill>
                  <a:srgbClr val="000000"/>
                </a:solidFill>
                <a:latin typeface="Cocomat Pro"/>
                <a:ea typeface="Cocomat Pro"/>
                <a:cs typeface="Cocomat Pro"/>
                <a:sym typeface="Cocomat Pro"/>
              </a:rPr>
              <a:t>Text and Image input/output</a:t>
            </a:r>
          </a:p>
          <a:p>
            <a:pPr algn="ctr" marL="431801" indent="-215900" lvl="1">
              <a:lnSpc>
                <a:spcPts val="2800"/>
              </a:lnSpc>
              <a:spcBef>
                <a:spcPct val="0"/>
              </a:spcBef>
              <a:buFont typeface="Arial"/>
              <a:buChar char="•"/>
            </a:pPr>
            <a:r>
              <a:rPr lang="en-US" sz="2000">
                <a:solidFill>
                  <a:srgbClr val="000000"/>
                </a:solidFill>
                <a:latin typeface="Cocomat Pro"/>
                <a:ea typeface="Cocomat Pro"/>
                <a:cs typeface="Cocomat Pro"/>
                <a:sym typeface="Cocomat Pro"/>
              </a:rPr>
              <a:t>Personalized recommendations</a:t>
            </a:r>
          </a:p>
        </p:txBody>
      </p:sp>
      <p:sp>
        <p:nvSpPr>
          <p:cNvPr name="TextBox 9" id="9"/>
          <p:cNvSpPr txBox="true"/>
          <p:nvPr/>
        </p:nvSpPr>
        <p:spPr>
          <a:xfrm rot="0">
            <a:off x="494664" y="8110537"/>
            <a:ext cx="3368094" cy="1416050"/>
          </a:xfrm>
          <a:prstGeom prst="rect">
            <a:avLst/>
          </a:prstGeom>
        </p:spPr>
        <p:txBody>
          <a:bodyPr anchor="t" rtlCol="false" tIns="0" lIns="0" bIns="0" rIns="0">
            <a:spAutoFit/>
          </a:bodyPr>
          <a:lstStyle/>
          <a:p>
            <a:pPr algn="ctr">
              <a:lnSpc>
                <a:spcPts val="2800"/>
              </a:lnSpc>
            </a:pPr>
            <a:r>
              <a:rPr lang="en-US" sz="2000" b="true">
                <a:solidFill>
                  <a:srgbClr val="000000"/>
                </a:solidFill>
                <a:latin typeface="Cocomat Pro Bold"/>
                <a:ea typeface="Cocomat Pro Bold"/>
                <a:cs typeface="Cocomat Pro Bold"/>
                <a:sym typeface="Cocomat Pro Bold"/>
              </a:rPr>
              <a:t>Main Page Interface:</a:t>
            </a:r>
          </a:p>
          <a:p>
            <a:pPr algn="ctr" marL="431801" indent="-215900" lvl="1">
              <a:lnSpc>
                <a:spcPts val="2800"/>
              </a:lnSpc>
              <a:buFont typeface="Arial"/>
              <a:buChar char="•"/>
            </a:pPr>
            <a:r>
              <a:rPr lang="en-US" sz="2000">
                <a:solidFill>
                  <a:srgbClr val="000000"/>
                </a:solidFill>
                <a:latin typeface="Cocomat Pro"/>
                <a:ea typeface="Cocomat Pro"/>
                <a:cs typeface="Cocomat Pro"/>
                <a:sym typeface="Cocomat Pro"/>
              </a:rPr>
              <a:t>Search or Initiate chat</a:t>
            </a:r>
          </a:p>
          <a:p>
            <a:pPr algn="ctr" marL="431801" indent="-215900" lvl="1">
              <a:lnSpc>
                <a:spcPts val="2800"/>
              </a:lnSpc>
              <a:buFont typeface="Arial"/>
              <a:buChar char="•"/>
            </a:pPr>
            <a:r>
              <a:rPr lang="en-US" sz="2000">
                <a:solidFill>
                  <a:srgbClr val="000000"/>
                </a:solidFill>
                <a:latin typeface="Cocomat Pro"/>
                <a:ea typeface="Cocomat Pro"/>
                <a:cs typeface="Cocomat Pro"/>
                <a:sym typeface="Cocomat Pro"/>
              </a:rPr>
              <a:t>Categories</a:t>
            </a:r>
          </a:p>
          <a:p>
            <a:pPr algn="ctr" marL="431801" indent="-215900" lvl="1">
              <a:lnSpc>
                <a:spcPts val="2800"/>
              </a:lnSpc>
              <a:spcBef>
                <a:spcPct val="0"/>
              </a:spcBef>
              <a:buFont typeface="Arial"/>
              <a:buChar char="•"/>
            </a:pPr>
            <a:r>
              <a:rPr lang="en-US" sz="2000">
                <a:solidFill>
                  <a:srgbClr val="000000"/>
                </a:solidFill>
                <a:latin typeface="Cocomat Pro"/>
                <a:ea typeface="Cocomat Pro"/>
                <a:cs typeface="Cocomat Pro"/>
                <a:sym typeface="Cocomat Pro"/>
              </a:rPr>
              <a:t>Search by text/image</a:t>
            </a:r>
          </a:p>
        </p:txBody>
      </p:sp>
      <p:sp>
        <p:nvSpPr>
          <p:cNvPr name="TextBox 10" id="10"/>
          <p:cNvSpPr txBox="true"/>
          <p:nvPr/>
        </p:nvSpPr>
        <p:spPr>
          <a:xfrm rot="0">
            <a:off x="13552837" y="8280806"/>
            <a:ext cx="4240719" cy="1416050"/>
          </a:xfrm>
          <a:prstGeom prst="rect">
            <a:avLst/>
          </a:prstGeom>
        </p:spPr>
        <p:txBody>
          <a:bodyPr anchor="t" rtlCol="false" tIns="0" lIns="0" bIns="0" rIns="0">
            <a:spAutoFit/>
          </a:bodyPr>
          <a:lstStyle/>
          <a:p>
            <a:pPr algn="ctr">
              <a:lnSpc>
                <a:spcPts val="2800"/>
              </a:lnSpc>
            </a:pPr>
            <a:r>
              <a:rPr lang="en-US" sz="2000" b="true">
                <a:solidFill>
                  <a:srgbClr val="000000"/>
                </a:solidFill>
                <a:latin typeface="Cocomat Pro Bold"/>
                <a:ea typeface="Cocomat Pro Bold"/>
                <a:cs typeface="Cocomat Pro Bold"/>
                <a:sym typeface="Cocomat Pro Bold"/>
              </a:rPr>
              <a:t>Trending Page Interface:</a:t>
            </a:r>
          </a:p>
          <a:p>
            <a:pPr algn="ctr" marL="431801" indent="-215900" lvl="1">
              <a:lnSpc>
                <a:spcPts val="2800"/>
              </a:lnSpc>
              <a:buFont typeface="Arial"/>
              <a:buChar char="•"/>
            </a:pPr>
            <a:r>
              <a:rPr lang="en-US" sz="2000">
                <a:solidFill>
                  <a:srgbClr val="000000"/>
                </a:solidFill>
                <a:latin typeface="Cocomat Pro"/>
                <a:ea typeface="Cocomat Pro"/>
                <a:cs typeface="Cocomat Pro"/>
                <a:sym typeface="Cocomat Pro"/>
              </a:rPr>
              <a:t>Search products by text/image</a:t>
            </a:r>
          </a:p>
          <a:p>
            <a:pPr algn="ctr" marL="431801" indent="-215900" lvl="1">
              <a:lnSpc>
                <a:spcPts val="2800"/>
              </a:lnSpc>
              <a:buFont typeface="Arial"/>
              <a:buChar char="•"/>
            </a:pPr>
            <a:r>
              <a:rPr lang="en-US" sz="2000">
                <a:solidFill>
                  <a:srgbClr val="000000"/>
                </a:solidFill>
                <a:latin typeface="Cocomat Pro"/>
                <a:ea typeface="Cocomat Pro"/>
                <a:cs typeface="Cocomat Pro"/>
                <a:sym typeface="Cocomat Pro"/>
              </a:rPr>
              <a:t>Trends review</a:t>
            </a:r>
          </a:p>
          <a:p>
            <a:pPr algn="ctr" marL="431801" indent="-215900" lvl="1">
              <a:lnSpc>
                <a:spcPts val="2800"/>
              </a:lnSpc>
              <a:spcBef>
                <a:spcPct val="0"/>
              </a:spcBef>
              <a:buFont typeface="Arial"/>
              <a:buChar char="•"/>
            </a:pPr>
            <a:r>
              <a:rPr lang="en-US" sz="2000">
                <a:solidFill>
                  <a:srgbClr val="000000"/>
                </a:solidFill>
                <a:latin typeface="Cocomat Pro"/>
                <a:ea typeface="Cocomat Pro"/>
                <a:cs typeface="Cocomat Pro"/>
                <a:sym typeface="Cocomat Pro"/>
              </a:rPr>
              <a:t>Style insights</a:t>
            </a:r>
          </a:p>
        </p:txBody>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11</a:t>
            </a:r>
          </a:p>
        </p:txBody>
      </p:sp>
      <p:sp>
        <p:nvSpPr>
          <p:cNvPr name="TextBox 3" id="3"/>
          <p:cNvSpPr txBox="true"/>
          <p:nvPr/>
        </p:nvSpPr>
        <p:spPr>
          <a:xfrm rot="0">
            <a:off x="1946065" y="511811"/>
            <a:ext cx="15313235" cy="1214754"/>
          </a:xfrm>
          <a:prstGeom prst="rect">
            <a:avLst/>
          </a:prstGeom>
        </p:spPr>
        <p:txBody>
          <a:bodyPr anchor="t" rtlCol="false" tIns="0" lIns="0" bIns="0" rIns="0">
            <a:spAutoFit/>
          </a:bodyPr>
          <a:lstStyle/>
          <a:p>
            <a:pPr algn="ctr">
              <a:lnSpc>
                <a:spcPts val="9199"/>
              </a:lnSpc>
            </a:pPr>
            <a:r>
              <a:rPr lang="en-US" sz="9199">
                <a:solidFill>
                  <a:srgbClr val="000000"/>
                </a:solidFill>
                <a:latin typeface="Cocomat Pro"/>
                <a:ea typeface="Cocomat Pro"/>
                <a:cs typeface="Cocomat Pro"/>
                <a:sym typeface="Cocomat Pro"/>
              </a:rPr>
              <a:t>Results and Conclusion</a:t>
            </a:r>
          </a:p>
        </p:txBody>
      </p:sp>
      <p:sp>
        <p:nvSpPr>
          <p:cNvPr name="TextBox 4" id="4"/>
          <p:cNvSpPr txBox="true"/>
          <p:nvPr/>
        </p:nvSpPr>
        <p:spPr>
          <a:xfrm rot="0">
            <a:off x="1365638" y="2532598"/>
            <a:ext cx="15778162" cy="5887547"/>
          </a:xfrm>
          <a:prstGeom prst="rect">
            <a:avLst/>
          </a:prstGeom>
        </p:spPr>
        <p:txBody>
          <a:bodyPr anchor="t" rtlCol="false" tIns="0" lIns="0" bIns="0" rIns="0">
            <a:spAutoFit/>
          </a:bodyPr>
          <a:lstStyle/>
          <a:p>
            <a:pPr algn="l" marL="719339" indent="-359669" lvl="1">
              <a:lnSpc>
                <a:spcPts val="4664"/>
              </a:lnSpc>
              <a:buFont typeface="Arial"/>
              <a:buChar char="•"/>
            </a:pPr>
            <a:r>
              <a:rPr lang="en-US" b="true" sz="3331">
                <a:solidFill>
                  <a:srgbClr val="000000"/>
                </a:solidFill>
                <a:latin typeface="Cocomat Pro Bold"/>
                <a:ea typeface="Cocomat Pro Bold"/>
                <a:cs typeface="Cocomat Pro Bold"/>
                <a:sym typeface="Cocomat Pro Bold"/>
              </a:rPr>
              <a:t>Documentation: </a:t>
            </a:r>
            <a:r>
              <a:rPr lang="en-US" sz="3331">
                <a:solidFill>
                  <a:srgbClr val="000000"/>
                </a:solidFill>
                <a:latin typeface="Cocomat Pro"/>
                <a:ea typeface="Cocomat Pro"/>
                <a:cs typeface="Cocomat Pro"/>
                <a:sym typeface="Cocomat Pro"/>
              </a:rPr>
              <a:t>Comprehensive LR, SRS, and SDD documents. </a:t>
            </a:r>
          </a:p>
          <a:p>
            <a:pPr algn="l" marL="719339" indent="-359669" lvl="1">
              <a:lnSpc>
                <a:spcPts val="4664"/>
              </a:lnSpc>
              <a:buFont typeface="Arial"/>
              <a:buChar char="•"/>
            </a:pPr>
            <a:r>
              <a:rPr lang="en-US" b="true" sz="3331">
                <a:solidFill>
                  <a:srgbClr val="000000"/>
                </a:solidFill>
                <a:latin typeface="Cocomat Pro Bold"/>
                <a:ea typeface="Cocomat Pro Bold"/>
                <a:cs typeface="Cocomat Pro Bold"/>
                <a:sym typeface="Cocomat Pro Bold"/>
              </a:rPr>
              <a:t>Multimodal AI Focus:</a:t>
            </a:r>
            <a:r>
              <a:rPr lang="en-US" sz="3331">
                <a:solidFill>
                  <a:srgbClr val="000000"/>
                </a:solidFill>
                <a:latin typeface="Cocomat Pro"/>
                <a:ea typeface="Cocomat Pro"/>
                <a:cs typeface="Cocomat Pro"/>
                <a:sym typeface="Cocomat Pro"/>
              </a:rPr>
              <a:t> Seamless text and image processing.</a:t>
            </a:r>
          </a:p>
          <a:p>
            <a:pPr algn="l" marL="719339" indent="-359669" lvl="1">
              <a:lnSpc>
                <a:spcPts val="4664"/>
              </a:lnSpc>
              <a:buFont typeface="Arial"/>
              <a:buChar char="•"/>
            </a:pPr>
            <a:r>
              <a:rPr lang="en-US" b="true" sz="3331">
                <a:solidFill>
                  <a:srgbClr val="000000"/>
                </a:solidFill>
                <a:latin typeface="Cocomat Pro Bold"/>
                <a:ea typeface="Cocomat Pro Bold"/>
                <a:cs typeface="Cocomat Pro Bold"/>
                <a:sym typeface="Cocomat Pro Bold"/>
              </a:rPr>
              <a:t>Personalized Recommendations:</a:t>
            </a:r>
            <a:r>
              <a:rPr lang="en-US" sz="3331">
                <a:solidFill>
                  <a:srgbClr val="000000"/>
                </a:solidFill>
                <a:latin typeface="Cocomat Pro"/>
                <a:ea typeface="Cocomat Pro"/>
                <a:cs typeface="Cocomat Pro"/>
                <a:sym typeface="Cocomat Pro"/>
              </a:rPr>
              <a:t> User-specific insights with RAG.</a:t>
            </a:r>
          </a:p>
          <a:p>
            <a:pPr algn="l" marL="719339" indent="-359669" lvl="1">
              <a:lnSpc>
                <a:spcPts val="4664"/>
              </a:lnSpc>
              <a:buFont typeface="Arial"/>
              <a:buChar char="•"/>
            </a:pPr>
            <a:r>
              <a:rPr lang="en-US" b="true" sz="3331">
                <a:solidFill>
                  <a:srgbClr val="000000"/>
                </a:solidFill>
                <a:latin typeface="Cocomat Pro Bold"/>
                <a:ea typeface="Cocomat Pro Bold"/>
                <a:cs typeface="Cocomat Pro Bold"/>
                <a:sym typeface="Cocomat Pro Bold"/>
              </a:rPr>
              <a:t>Trend Awareness:</a:t>
            </a:r>
            <a:r>
              <a:rPr lang="en-US" sz="3331">
                <a:solidFill>
                  <a:srgbClr val="000000"/>
                </a:solidFill>
                <a:latin typeface="Cocomat Pro"/>
                <a:ea typeface="Cocomat Pro"/>
                <a:cs typeface="Cocomat Pro"/>
                <a:sym typeface="Cocomat Pro"/>
              </a:rPr>
              <a:t> Trend insights to align with the current market.</a:t>
            </a:r>
          </a:p>
          <a:p>
            <a:pPr algn="l" marL="719339" indent="-359669" lvl="1">
              <a:lnSpc>
                <a:spcPts val="4664"/>
              </a:lnSpc>
              <a:buFont typeface="Arial"/>
              <a:buChar char="•"/>
            </a:pPr>
            <a:r>
              <a:rPr lang="en-US" b="true" sz="3331">
                <a:solidFill>
                  <a:srgbClr val="000000"/>
                </a:solidFill>
                <a:latin typeface="Cocomat Pro Bold"/>
                <a:ea typeface="Cocomat Pro Bold"/>
                <a:cs typeface="Cocomat Pro Bold"/>
                <a:sym typeface="Cocomat Pro Bold"/>
              </a:rPr>
              <a:t>Sustainability Integration:</a:t>
            </a:r>
            <a:r>
              <a:rPr lang="en-US" sz="3331">
                <a:solidFill>
                  <a:srgbClr val="000000"/>
                </a:solidFill>
                <a:latin typeface="Cocomat Pro"/>
                <a:ea typeface="Cocomat Pro"/>
                <a:cs typeface="Cocomat Pro"/>
                <a:sym typeface="Cocomat Pro"/>
              </a:rPr>
              <a:t> Includes eco-friendly fashion options.</a:t>
            </a:r>
          </a:p>
          <a:p>
            <a:pPr algn="l" marL="719339" indent="-359669" lvl="1">
              <a:lnSpc>
                <a:spcPts val="4664"/>
              </a:lnSpc>
              <a:buFont typeface="Arial"/>
              <a:buChar char="•"/>
            </a:pPr>
            <a:r>
              <a:rPr lang="en-US" b="true" sz="3331">
                <a:solidFill>
                  <a:srgbClr val="000000"/>
                </a:solidFill>
                <a:latin typeface="Cocomat Pro Bold"/>
                <a:ea typeface="Cocomat Pro Bold"/>
                <a:cs typeface="Cocomat Pro Bold"/>
                <a:sym typeface="Cocomat Pro Bold"/>
              </a:rPr>
              <a:t>Enhanced User Experience:</a:t>
            </a:r>
            <a:r>
              <a:rPr lang="en-US" sz="3331">
                <a:solidFill>
                  <a:srgbClr val="000000"/>
                </a:solidFill>
                <a:latin typeface="Cocomat Pro"/>
                <a:ea typeface="Cocomat Pro"/>
                <a:cs typeface="Cocomat Pro"/>
                <a:sym typeface="Cocomat Pro"/>
              </a:rPr>
              <a:t> Interactive chatbot and dynamic search filters.</a:t>
            </a:r>
          </a:p>
          <a:p>
            <a:pPr algn="l" marL="719339" indent="-359669" lvl="1">
              <a:lnSpc>
                <a:spcPts val="4664"/>
              </a:lnSpc>
              <a:buFont typeface="Arial"/>
              <a:buChar char="•"/>
            </a:pPr>
            <a:r>
              <a:rPr lang="en-US" b="true" sz="3331">
                <a:solidFill>
                  <a:srgbClr val="000000"/>
                </a:solidFill>
                <a:latin typeface="Cocomat Pro Bold"/>
                <a:ea typeface="Cocomat Pro Bold"/>
                <a:cs typeface="Cocomat Pro Bold"/>
                <a:sym typeface="Cocomat Pro Bold"/>
              </a:rPr>
              <a:t>Efficient Shopping:</a:t>
            </a:r>
            <a:r>
              <a:rPr lang="en-US" sz="3331">
                <a:solidFill>
                  <a:srgbClr val="000000"/>
                </a:solidFill>
                <a:latin typeface="Cocomat Pro"/>
                <a:ea typeface="Cocomat Pro"/>
                <a:cs typeface="Cocomat Pro"/>
                <a:sym typeface="Cocomat Pro"/>
              </a:rPr>
              <a:t> Traditional shopping inefficiencies solved.</a:t>
            </a:r>
          </a:p>
          <a:p>
            <a:pPr algn="l" marL="719339" indent="-359669" lvl="1">
              <a:lnSpc>
                <a:spcPts val="4664"/>
              </a:lnSpc>
              <a:buFont typeface="Arial"/>
              <a:buChar char="•"/>
            </a:pPr>
            <a:r>
              <a:rPr lang="en-US" b="true" sz="3331">
                <a:solidFill>
                  <a:srgbClr val="000000"/>
                </a:solidFill>
                <a:latin typeface="Cocomat Pro Bold"/>
                <a:ea typeface="Cocomat Pro Bold"/>
                <a:cs typeface="Cocomat Pro Bold"/>
                <a:sym typeface="Cocomat Pro Bold"/>
              </a:rPr>
              <a:t>Future-Ready Design:</a:t>
            </a:r>
            <a:r>
              <a:rPr lang="en-US" sz="3331">
                <a:solidFill>
                  <a:srgbClr val="000000"/>
                </a:solidFill>
                <a:latin typeface="Cocomat Pro"/>
                <a:ea typeface="Cocomat Pro"/>
                <a:cs typeface="Cocomat Pro"/>
                <a:sym typeface="Cocomat Pro"/>
              </a:rPr>
              <a:t> Emerging AI integrations and scalability.</a:t>
            </a:r>
          </a:p>
          <a:p>
            <a:pPr algn="l" marL="719339" indent="-359669" lvl="1">
              <a:lnSpc>
                <a:spcPts val="4664"/>
              </a:lnSpc>
              <a:buFont typeface="Arial"/>
              <a:buChar char="•"/>
            </a:pPr>
            <a:r>
              <a:rPr lang="en-US" b="true" sz="3331">
                <a:solidFill>
                  <a:srgbClr val="000000"/>
                </a:solidFill>
                <a:latin typeface="Cocomat Pro Bold"/>
                <a:ea typeface="Cocomat Pro Bold"/>
                <a:cs typeface="Cocomat Pro Bold"/>
                <a:sym typeface="Cocomat Pro Bold"/>
              </a:rPr>
              <a:t>Retail Sector Innovation:</a:t>
            </a:r>
            <a:r>
              <a:rPr lang="en-US" sz="3331">
                <a:solidFill>
                  <a:srgbClr val="000000"/>
                </a:solidFill>
                <a:latin typeface="Cocomat Pro"/>
                <a:ea typeface="Cocomat Pro"/>
                <a:cs typeface="Cocomat Pro"/>
                <a:sym typeface="Cocomat Pro"/>
              </a:rPr>
              <a:t> Broader AI adoption in retail.</a:t>
            </a:r>
          </a:p>
          <a:p>
            <a:pPr algn="l" marL="719339" indent="-359669" lvl="1">
              <a:lnSpc>
                <a:spcPts val="4664"/>
              </a:lnSpc>
              <a:buFont typeface="Arial"/>
              <a:buChar char="•"/>
            </a:pPr>
            <a:r>
              <a:rPr lang="en-US" sz="3331">
                <a:solidFill>
                  <a:srgbClr val="000000"/>
                </a:solidFill>
                <a:latin typeface="Cocomat Pro"/>
                <a:ea typeface="Cocomat Pro"/>
                <a:cs typeface="Cocomat Pro"/>
                <a:sym typeface="Cocomat Pro"/>
              </a:rPr>
              <a:t>Innovative AI-driven platform.</a:t>
            </a:r>
          </a:p>
        </p:txBody>
      </p:sp>
      <p:grpSp>
        <p:nvGrpSpPr>
          <p:cNvPr name="Group 5" id="5"/>
          <p:cNvGrpSpPr/>
          <p:nvPr/>
        </p:nvGrpSpPr>
        <p:grpSpPr>
          <a:xfrm rot="0">
            <a:off x="1028700" y="330836"/>
            <a:ext cx="1824632" cy="1530935"/>
            <a:chOff x="0" y="0"/>
            <a:chExt cx="2432843" cy="2041247"/>
          </a:xfrm>
        </p:grpSpPr>
        <p:grpSp>
          <p:nvGrpSpPr>
            <p:cNvPr name="Group 6" id="6"/>
            <p:cNvGrpSpPr/>
            <p:nvPr/>
          </p:nvGrpSpPr>
          <p:grpSpPr>
            <a:xfrm rot="0">
              <a:off x="391596" y="0"/>
              <a:ext cx="2041247" cy="204124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13</a:t>
            </a:r>
          </a:p>
        </p:txBody>
      </p:sp>
      <p:sp>
        <p:nvSpPr>
          <p:cNvPr name="TextBox 3" id="3"/>
          <p:cNvSpPr txBox="true"/>
          <p:nvPr/>
        </p:nvSpPr>
        <p:spPr>
          <a:xfrm rot="0">
            <a:off x="5788211" y="249342"/>
            <a:ext cx="7557367" cy="1317719"/>
          </a:xfrm>
          <a:prstGeom prst="rect">
            <a:avLst/>
          </a:prstGeom>
        </p:spPr>
        <p:txBody>
          <a:bodyPr anchor="t" rtlCol="false" tIns="0" lIns="0" bIns="0" rIns="0">
            <a:spAutoFit/>
          </a:bodyPr>
          <a:lstStyle/>
          <a:p>
            <a:pPr algn="ctr">
              <a:lnSpc>
                <a:spcPts val="9844"/>
              </a:lnSpc>
            </a:pPr>
            <a:r>
              <a:rPr lang="en-US" sz="9844">
                <a:solidFill>
                  <a:srgbClr val="000000"/>
                </a:solidFill>
                <a:latin typeface="Cocomat Pro"/>
                <a:ea typeface="Cocomat Pro"/>
                <a:cs typeface="Cocomat Pro"/>
                <a:sym typeface="Cocomat Pro"/>
              </a:rPr>
              <a:t>References</a:t>
            </a:r>
          </a:p>
        </p:txBody>
      </p:sp>
      <p:sp>
        <p:nvSpPr>
          <p:cNvPr name="Freeform 4" id="4"/>
          <p:cNvSpPr/>
          <p:nvPr/>
        </p:nvSpPr>
        <p:spPr>
          <a:xfrm flipH="false" flipV="false" rot="0">
            <a:off x="-9497916" y="5143500"/>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748300" y="2009140"/>
            <a:ext cx="14791400" cy="6230620"/>
          </a:xfrm>
          <a:prstGeom prst="rect">
            <a:avLst/>
          </a:prstGeom>
        </p:spPr>
        <p:txBody>
          <a:bodyPr anchor="t" rtlCol="false" tIns="0" lIns="0" bIns="0" rIns="0">
            <a:spAutoFit/>
          </a:bodyPr>
          <a:lstStyle/>
          <a:p>
            <a:pPr algn="just">
              <a:lnSpc>
                <a:spcPts val="3079"/>
              </a:lnSpc>
            </a:pPr>
            <a:r>
              <a:rPr lang="en-US" sz="2199" b="true">
                <a:solidFill>
                  <a:srgbClr val="000000"/>
                </a:solidFill>
                <a:latin typeface="Canva Sans Bold"/>
                <a:ea typeface="Canva Sans Bold"/>
                <a:cs typeface="Canva Sans Bold"/>
                <a:sym typeface="Canva Sans Bold"/>
              </a:rPr>
              <a:t>[1]</a:t>
            </a:r>
            <a:r>
              <a:rPr lang="en-US" sz="2199">
                <a:solidFill>
                  <a:srgbClr val="000000"/>
                </a:solidFill>
                <a:latin typeface="Canva Sans"/>
                <a:ea typeface="Canva Sans"/>
                <a:cs typeface="Canva Sans"/>
                <a:sym typeface="Canva Sans"/>
              </a:rPr>
              <a:t> Intelistyle. "Fashion Personalisation: The Ultimate Guide." Intelistyle, </a:t>
            </a:r>
            <a:r>
              <a:rPr lang="en-US" sz="2199" u="sng">
                <a:solidFill>
                  <a:srgbClr val="000000"/>
                </a:solidFill>
                <a:latin typeface="Canva Sans"/>
                <a:ea typeface="Canva Sans"/>
                <a:cs typeface="Canva Sans"/>
                <a:sym typeface="Canva Sans"/>
              </a:rPr>
              <a:t>https://www.intelistyle.com/fashion-personalisation-the-ultimate-guide/</a:t>
            </a:r>
            <a:r>
              <a:rPr lang="en-US" sz="2199">
                <a:solidFill>
                  <a:srgbClr val="000000"/>
                </a:solidFill>
                <a:latin typeface="Canva Sans"/>
                <a:ea typeface="Canva Sans"/>
                <a:cs typeface="Canva Sans"/>
                <a:sym typeface="Canva Sans"/>
              </a:rPr>
              <a:t>. Accessed 08 Nov 2024. </a:t>
            </a:r>
          </a:p>
          <a:p>
            <a:pPr algn="just">
              <a:lnSpc>
                <a:spcPts val="3079"/>
              </a:lnSpc>
            </a:pPr>
            <a:r>
              <a:rPr lang="en-US" sz="2199" b="true">
                <a:solidFill>
                  <a:srgbClr val="000000"/>
                </a:solidFill>
                <a:latin typeface="Canva Sans Bold"/>
                <a:ea typeface="Canva Sans Bold"/>
                <a:cs typeface="Canva Sans Bold"/>
                <a:sym typeface="Canva Sans Bold"/>
              </a:rPr>
              <a:t>[2]</a:t>
            </a:r>
            <a:r>
              <a:rPr lang="en-US" sz="2199">
                <a:solidFill>
                  <a:srgbClr val="000000"/>
                </a:solidFill>
                <a:latin typeface="Canva Sans"/>
                <a:ea typeface="Canva Sans"/>
                <a:cs typeface="Canva Sans"/>
                <a:sym typeface="Canva Sans"/>
              </a:rPr>
              <a:t> PerfectCorp. "Top 10 AI-Powered Cosmetic Websites and Online Stores." PerfectCorp Blog, </a:t>
            </a:r>
            <a:r>
              <a:rPr lang="en-US" sz="2199" u="sng">
                <a:solidFill>
                  <a:srgbClr val="000000"/>
                </a:solidFill>
                <a:latin typeface="Canva Sans"/>
                <a:ea typeface="Canva Sans"/>
                <a:cs typeface="Canva Sans"/>
                <a:sym typeface="Canva Sans"/>
                <a:hlinkClick r:id="rId4" tooltip="https://www.perfectcorp.com/business/blog/makeup/top-10-ai-powered-cosmetic-websites-and-online-stores/"/>
              </a:rPr>
              <a:t>https://www.perfectcorp.com/business/blog/makeup/top-10-aipowered-cosmetic-websites-and-online-stores/. </a:t>
            </a:r>
            <a:r>
              <a:rPr lang="en-US" sz="2199">
                <a:solidFill>
                  <a:srgbClr val="000000"/>
                </a:solidFill>
                <a:latin typeface="Canva Sans"/>
                <a:ea typeface="Canva Sans"/>
                <a:cs typeface="Canva Sans"/>
                <a:sym typeface="Canva Sans"/>
              </a:rPr>
              <a:t>Accessed 08 Nov 2024. </a:t>
            </a:r>
          </a:p>
          <a:p>
            <a:pPr algn="just">
              <a:lnSpc>
                <a:spcPts val="3079"/>
              </a:lnSpc>
            </a:pPr>
            <a:r>
              <a:rPr lang="en-US" sz="2199" b="true">
                <a:solidFill>
                  <a:srgbClr val="000000"/>
                </a:solidFill>
                <a:latin typeface="Canva Sans Bold"/>
                <a:ea typeface="Canva Sans Bold"/>
                <a:cs typeface="Canva Sans Bold"/>
                <a:sym typeface="Canva Sans Bold"/>
              </a:rPr>
              <a:t>[3] </a:t>
            </a:r>
            <a:r>
              <a:rPr lang="en-US" sz="2199">
                <a:solidFill>
                  <a:srgbClr val="000000"/>
                </a:solidFill>
                <a:latin typeface="Canva Sans"/>
                <a:ea typeface="Canva Sans"/>
                <a:cs typeface="Canva Sans"/>
                <a:sym typeface="Canva Sans"/>
              </a:rPr>
              <a:t>Chong, I. (2022). "AI-Powered Personalised Beauty Brands: Investing in AI and AR for Growth." Cosmetics Design Asia, </a:t>
            </a:r>
            <a:r>
              <a:rPr lang="en-US" sz="2199" u="sng">
                <a:solidFill>
                  <a:srgbClr val="000000"/>
                </a:solidFill>
                <a:latin typeface="Canva Sans"/>
                <a:ea typeface="Canva Sans"/>
                <a:cs typeface="Canva Sans"/>
                <a:sym typeface="Canva Sans"/>
                <a:hlinkClick r:id="rId5" tooltip="https://www.cosmeticsdesign-asia.com/Article/2022/09/08/ai-powered-personalised-beauty-brands-investing-in-ai-and-ar-are-growing-in-double-digits/"/>
              </a:rPr>
              <a:t>https://www.cosmeticsdesign-asia.com/Article/2022/09/08/ai-powered-personalised-beauty-brands-investingin-ai-and-ar-are-growing-in-double-digits/. </a:t>
            </a:r>
            <a:r>
              <a:rPr lang="en-US" sz="2199">
                <a:solidFill>
                  <a:srgbClr val="000000"/>
                </a:solidFill>
                <a:latin typeface="Canva Sans"/>
                <a:ea typeface="Canva Sans"/>
                <a:cs typeface="Canva Sans"/>
                <a:sym typeface="Canva Sans"/>
              </a:rPr>
              <a:t>Accessed 08 Nov 2024. </a:t>
            </a:r>
          </a:p>
          <a:p>
            <a:pPr algn="just">
              <a:lnSpc>
                <a:spcPts val="3079"/>
              </a:lnSpc>
            </a:pPr>
            <a:r>
              <a:rPr lang="en-US" sz="2199" b="true">
                <a:solidFill>
                  <a:srgbClr val="000000"/>
                </a:solidFill>
                <a:latin typeface="Canva Sans Bold"/>
                <a:ea typeface="Canva Sans Bold"/>
                <a:cs typeface="Canva Sans Bold"/>
                <a:sym typeface="Canva Sans Bold"/>
              </a:rPr>
              <a:t>[4]</a:t>
            </a:r>
            <a:r>
              <a:rPr lang="en-US" sz="2199">
                <a:solidFill>
                  <a:srgbClr val="000000"/>
                </a:solidFill>
                <a:latin typeface="Canva Sans"/>
                <a:ea typeface="Canva Sans"/>
                <a:cs typeface="Canva Sans"/>
                <a:sym typeface="Canva Sans"/>
              </a:rPr>
              <a:t> New York Post. "Formulate Personalized Shampoo Hair Care Review." New York Post, </a:t>
            </a:r>
            <a:r>
              <a:rPr lang="en-US" sz="2199" u="sng">
                <a:solidFill>
                  <a:srgbClr val="000000"/>
                </a:solidFill>
                <a:latin typeface="Canva Sans"/>
                <a:ea typeface="Canva Sans"/>
                <a:cs typeface="Canva Sans"/>
                <a:sym typeface="Canva Sans"/>
              </a:rPr>
              <a:t>https://nypost.com/article/formulate-personalized-shampoo-hair-care-review/?utm_source=chatgpt.com/. </a:t>
            </a:r>
            <a:r>
              <a:rPr lang="en-US" sz="2199">
                <a:solidFill>
                  <a:srgbClr val="000000"/>
                </a:solidFill>
                <a:latin typeface="Canva Sans"/>
                <a:ea typeface="Canva Sans"/>
                <a:cs typeface="Canva Sans"/>
                <a:sym typeface="Canva Sans"/>
              </a:rPr>
              <a:t>Accessed 08 Nov 2024.</a:t>
            </a:r>
          </a:p>
          <a:p>
            <a:pPr algn="just">
              <a:lnSpc>
                <a:spcPts val="3079"/>
              </a:lnSpc>
            </a:pPr>
            <a:r>
              <a:rPr lang="en-US" sz="2199" b="true">
                <a:solidFill>
                  <a:srgbClr val="000000"/>
                </a:solidFill>
                <a:latin typeface="Canva Sans Bold"/>
                <a:ea typeface="Canva Sans Bold"/>
                <a:cs typeface="Canva Sans Bold"/>
                <a:sym typeface="Canva Sans Bold"/>
              </a:rPr>
              <a:t>[5] </a:t>
            </a:r>
            <a:r>
              <a:rPr lang="en-US" sz="2199">
                <a:solidFill>
                  <a:srgbClr val="000000"/>
                </a:solidFill>
                <a:latin typeface="Canva Sans"/>
                <a:ea typeface="Canva Sans"/>
                <a:cs typeface="Canva Sans"/>
                <a:sym typeface="Canva Sans"/>
              </a:rPr>
              <a:t>Chen, W., Hu, H., Chen, X., Verga, P., &amp; Cohen, W. W. (2022). "MuRAG: Multimodal Retrieval-Augmented Generator for Open Question Answering over Images and Text." arXiv, </a:t>
            </a:r>
            <a:r>
              <a:rPr lang="en-US" sz="2199" u="sng">
                <a:solidFill>
                  <a:srgbClr val="000000"/>
                </a:solidFill>
                <a:latin typeface="Canva Sans"/>
                <a:ea typeface="Canva Sans"/>
                <a:cs typeface="Canva Sans"/>
                <a:sym typeface="Canva Sans"/>
                <a:hlinkClick r:id="rId6" tooltip="https://arxiv.org/abs/2210.02928"/>
              </a:rPr>
              <a:t>https://arxiv.org/abs/2210.02928</a:t>
            </a:r>
            <a:r>
              <a:rPr lang="en-US" sz="2199">
                <a:solidFill>
                  <a:srgbClr val="000000"/>
                </a:solidFill>
                <a:latin typeface="Canva Sans"/>
                <a:ea typeface="Canva Sans"/>
                <a:cs typeface="Canva Sans"/>
                <a:sym typeface="Canva Sans"/>
              </a:rPr>
              <a:t>. </a:t>
            </a:r>
          </a:p>
          <a:p>
            <a:pPr algn="just">
              <a:lnSpc>
                <a:spcPts val="3079"/>
              </a:lnSpc>
              <a:spcBef>
                <a:spcPct val="0"/>
              </a:spcBef>
            </a:pPr>
            <a:r>
              <a:rPr lang="en-US" b="true" sz="2199">
                <a:solidFill>
                  <a:srgbClr val="000000"/>
                </a:solidFill>
                <a:latin typeface="Canva Sans Bold"/>
                <a:ea typeface="Canva Sans Bold"/>
                <a:cs typeface="Canva Sans Bold"/>
                <a:sym typeface="Canva Sans Bold"/>
              </a:rPr>
              <a:t>[6]</a:t>
            </a:r>
            <a:r>
              <a:rPr lang="en-US" sz="2199">
                <a:solidFill>
                  <a:srgbClr val="000000"/>
                </a:solidFill>
                <a:latin typeface="Canva Sans"/>
                <a:ea typeface="Canva Sans"/>
                <a:cs typeface="Canva Sans"/>
                <a:sym typeface="Canva Sans"/>
              </a:rPr>
              <a:t> NVIDIA Developer. "An Easy Introduction to Multimodal Retrieval-Augmented Generation." NVIDIA Developer Blog, </a:t>
            </a:r>
            <a:r>
              <a:rPr lang="en-US" sz="2199" u="sng">
                <a:solidFill>
                  <a:srgbClr val="000000"/>
                </a:solidFill>
                <a:latin typeface="Canva Sans"/>
                <a:ea typeface="Canva Sans"/>
                <a:cs typeface="Canva Sans"/>
                <a:sym typeface="Canva Sans"/>
                <a:hlinkClick r:id="rId7" tooltip="https://developer.nvidia.com/blog/an-easy-introduction-to-multimodal-retrieval-augmented-generation/"/>
              </a:rPr>
              <a:t>https://developer.nvidia.com/blog/an-easy-introduction-to-multimodal-retrieval-augmented-generation/</a:t>
            </a:r>
            <a:r>
              <a:rPr lang="en-US" sz="2199">
                <a:solidFill>
                  <a:srgbClr val="000000"/>
                </a:solidFill>
                <a:latin typeface="Canva Sans"/>
                <a:ea typeface="Canva Sans"/>
                <a:cs typeface="Canva Sans"/>
                <a:sym typeface="Canva Sans"/>
              </a:rPr>
              <a:t>. Accessed 11 Nov 2024. </a:t>
            </a:r>
          </a:p>
        </p:txBody>
      </p:sp>
      <p:pic>
        <p:nvPicPr>
          <p:cNvPr name="Picture 6" id="6"/>
          <p:cNvPicPr>
            <a:picLocks noChangeAspect="true"/>
          </p:cNvPicPr>
          <p:nvPr/>
        </p:nvPicPr>
        <p:blipFill>
          <a:blip r:embed="rId8"/>
          <a:srcRect l="0" t="0" r="0" b="0"/>
          <a:stretch>
            <a:fillRect/>
          </a:stretch>
        </p:blipFill>
        <p:spPr>
          <a:xfrm flipH="false" flipV="false" rot="0">
            <a:off x="16309533" y="271957"/>
            <a:ext cx="1203221" cy="1513485"/>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11675" y="6233725"/>
            <a:ext cx="22247141" cy="3988752"/>
            <a:chOff x="0" y="0"/>
            <a:chExt cx="5302669" cy="950730"/>
          </a:xfrm>
        </p:grpSpPr>
        <p:sp>
          <p:nvSpPr>
            <p:cNvPr name="Freeform 3" id="3"/>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3017" y="2427284"/>
            <a:ext cx="5077990" cy="50779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726583" y="1605667"/>
            <a:ext cx="2559532" cy="2147544"/>
            <a:chOff x="0" y="0"/>
            <a:chExt cx="3412709" cy="2863392"/>
          </a:xfrm>
        </p:grpSpPr>
        <p:grpSp>
          <p:nvGrpSpPr>
            <p:cNvPr name="Group 9" id="9"/>
            <p:cNvGrpSpPr/>
            <p:nvPr/>
          </p:nvGrpSpPr>
          <p:grpSpPr>
            <a:xfrm rot="0">
              <a:off x="549318" y="0"/>
              <a:ext cx="2863392" cy="28633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6851082" y="2549107"/>
            <a:ext cx="8592580" cy="3835399"/>
          </a:xfrm>
          <a:prstGeom prst="rect">
            <a:avLst/>
          </a:prstGeom>
        </p:spPr>
        <p:txBody>
          <a:bodyPr anchor="t" rtlCol="false" tIns="0" lIns="0" bIns="0" rIns="0">
            <a:spAutoFit/>
          </a:bodyPr>
          <a:lstStyle/>
          <a:p>
            <a:pPr algn="l">
              <a:lnSpc>
                <a:spcPts val="15400"/>
              </a:lnSpc>
              <a:spcBef>
                <a:spcPct val="0"/>
              </a:spcBef>
            </a:pPr>
            <a:r>
              <a:rPr lang="en-US" sz="11000">
                <a:solidFill>
                  <a:srgbClr val="3428BA"/>
                </a:solidFill>
                <a:latin typeface="Anton"/>
                <a:ea typeface="Anton"/>
                <a:cs typeface="Anton"/>
                <a:sym typeface="Anton"/>
              </a:rPr>
              <a:t>THANK YOU! QUESTIONS?</a:t>
            </a:r>
          </a:p>
        </p:txBody>
      </p:sp>
      <p:grpSp>
        <p:nvGrpSpPr>
          <p:cNvPr name="Group 13" id="13"/>
          <p:cNvGrpSpPr/>
          <p:nvPr/>
        </p:nvGrpSpPr>
        <p:grpSpPr>
          <a:xfrm rot="0">
            <a:off x="507218" y="507218"/>
            <a:ext cx="1042965" cy="104296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630125" y="630125"/>
            <a:ext cx="797150" cy="797150"/>
          </a:xfrm>
          <a:custGeom>
            <a:avLst/>
            <a:gdLst/>
            <a:ahLst/>
            <a:cxnLst/>
            <a:rect r="r" b="b" t="t" l="l"/>
            <a:pathLst>
              <a:path h="797150" w="797150">
                <a:moveTo>
                  <a:pt x="0" y="0"/>
                </a:moveTo>
                <a:lnTo>
                  <a:pt x="797150" y="0"/>
                </a:lnTo>
                <a:lnTo>
                  <a:pt x="797150" y="797150"/>
                </a:lnTo>
                <a:lnTo>
                  <a:pt x="0" y="797150"/>
                </a:lnTo>
                <a:lnTo>
                  <a:pt x="0" y="0"/>
                </a:lnTo>
                <a:close/>
              </a:path>
            </a:pathLst>
          </a:custGeom>
          <a:blipFill>
            <a:blip r:embed="rId2"/>
            <a:stretch>
              <a:fillRect l="0" t="0" r="0" b="0"/>
            </a:stretch>
          </a:blipFill>
        </p:spPr>
      </p:sp>
      <p:sp>
        <p:nvSpPr>
          <p:cNvPr name="TextBox 17" id="17"/>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14</a:t>
            </a:r>
          </a:p>
        </p:txBody>
      </p:sp>
      <p:sp>
        <p:nvSpPr>
          <p:cNvPr name="Freeform 18" id="18"/>
          <p:cNvSpPr/>
          <p:nvPr/>
        </p:nvSpPr>
        <p:spPr>
          <a:xfrm flipH="false" flipV="false" rot="0">
            <a:off x="7147106" y="7998227"/>
            <a:ext cx="5482107" cy="558178"/>
          </a:xfrm>
          <a:custGeom>
            <a:avLst/>
            <a:gdLst/>
            <a:ahLst/>
            <a:cxnLst/>
            <a:rect r="r" b="b" t="t" l="l"/>
            <a:pathLst>
              <a:path h="558178" w="5482107">
                <a:moveTo>
                  <a:pt x="0" y="0"/>
                </a:moveTo>
                <a:lnTo>
                  <a:pt x="5482106" y="0"/>
                </a:lnTo>
                <a:lnTo>
                  <a:pt x="5482106" y="558178"/>
                </a:lnTo>
                <a:lnTo>
                  <a:pt x="0" y="55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7868310" y="8067159"/>
            <a:ext cx="420315" cy="420315"/>
          </a:xfrm>
          <a:custGeom>
            <a:avLst/>
            <a:gdLst/>
            <a:ahLst/>
            <a:cxnLst/>
            <a:rect r="r" b="b" t="t" l="l"/>
            <a:pathLst>
              <a:path h="420315" w="420315">
                <a:moveTo>
                  <a:pt x="0" y="0"/>
                </a:moveTo>
                <a:lnTo>
                  <a:pt x="420316" y="0"/>
                </a:lnTo>
                <a:lnTo>
                  <a:pt x="420316" y="420315"/>
                </a:lnTo>
                <a:lnTo>
                  <a:pt x="0" y="420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9170620" y="8092153"/>
            <a:ext cx="2190351" cy="341752"/>
          </a:xfrm>
          <a:prstGeom prst="rect">
            <a:avLst/>
          </a:prstGeom>
        </p:spPr>
        <p:txBody>
          <a:bodyPr anchor="t" rtlCol="false" tIns="0" lIns="0" bIns="0" rIns="0">
            <a:spAutoFit/>
          </a:bodyPr>
          <a:lstStyle/>
          <a:p>
            <a:pPr algn="l">
              <a:lnSpc>
                <a:spcPts val="2898"/>
              </a:lnSpc>
              <a:spcBef>
                <a:spcPct val="0"/>
              </a:spcBef>
            </a:pPr>
            <a:r>
              <a:rPr lang="en-US" b="true" sz="2070" u="sng">
                <a:solidFill>
                  <a:srgbClr val="FFFFFF"/>
                </a:solidFill>
                <a:latin typeface="Canva Sans Bold"/>
                <a:ea typeface="Canva Sans Bold"/>
                <a:cs typeface="Canva Sans Bold"/>
                <a:sym typeface="Canva Sans Bold"/>
                <a:hlinkClick r:id="rId7" tooltip="https://github.com/CankayaUniversity/ceng-407-408-2024-2025-Multimodal-RAG-Based-Product-Recommendation-System"/>
              </a:rPr>
              <a:t>GitHub Website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87954" y="1650121"/>
            <a:ext cx="10112092" cy="1692040"/>
          </a:xfrm>
          <a:prstGeom prst="rect">
            <a:avLst/>
          </a:prstGeom>
        </p:spPr>
        <p:txBody>
          <a:bodyPr anchor="t" rtlCol="false" tIns="0" lIns="0" bIns="0" rIns="0">
            <a:spAutoFit/>
          </a:bodyPr>
          <a:lstStyle/>
          <a:p>
            <a:pPr algn="ctr">
              <a:lnSpc>
                <a:spcPts val="12616"/>
              </a:lnSpc>
            </a:pPr>
            <a:r>
              <a:rPr lang="en-US" sz="12616">
                <a:solidFill>
                  <a:srgbClr val="000000"/>
                </a:solidFill>
                <a:latin typeface="Cocomat Pro"/>
                <a:ea typeface="Cocomat Pro"/>
                <a:cs typeface="Cocomat Pro"/>
                <a:sym typeface="Cocomat Pro"/>
              </a:rPr>
              <a:t>CONTENTS</a:t>
            </a:r>
          </a:p>
        </p:txBody>
      </p:sp>
      <p:grpSp>
        <p:nvGrpSpPr>
          <p:cNvPr name="Group 3" id="3"/>
          <p:cNvGrpSpPr/>
          <p:nvPr/>
        </p:nvGrpSpPr>
        <p:grpSpPr>
          <a:xfrm rot="0">
            <a:off x="-9372400" y="3581445"/>
            <a:ext cx="24923013" cy="6277908"/>
            <a:chOff x="0" y="0"/>
            <a:chExt cx="5940471" cy="1496357"/>
          </a:xfrm>
        </p:grpSpPr>
        <p:sp>
          <p:nvSpPr>
            <p:cNvPr name="Freeform 4" id="4"/>
            <p:cNvSpPr/>
            <p:nvPr/>
          </p:nvSpPr>
          <p:spPr>
            <a:xfrm flipH="false" flipV="false" rot="0">
              <a:off x="0" y="0"/>
              <a:ext cx="5940471" cy="1496357"/>
            </a:xfrm>
            <a:custGeom>
              <a:avLst/>
              <a:gdLst/>
              <a:ahLst/>
              <a:cxnLst/>
              <a:rect r="r" b="b" t="t" l="l"/>
              <a:pathLst>
                <a:path h="1496357" w="5940471">
                  <a:moveTo>
                    <a:pt x="31063" y="0"/>
                  </a:moveTo>
                  <a:lnTo>
                    <a:pt x="5909408" y="0"/>
                  </a:lnTo>
                  <a:cubicBezTo>
                    <a:pt x="5926563" y="0"/>
                    <a:pt x="5940471" y="13908"/>
                    <a:pt x="5940471" y="31063"/>
                  </a:cubicBezTo>
                  <a:lnTo>
                    <a:pt x="5940471" y="1465294"/>
                  </a:lnTo>
                  <a:cubicBezTo>
                    <a:pt x="5940471" y="1473532"/>
                    <a:pt x="5937198" y="1481433"/>
                    <a:pt x="5931373" y="1487259"/>
                  </a:cubicBezTo>
                  <a:cubicBezTo>
                    <a:pt x="5925547" y="1493084"/>
                    <a:pt x="5917646" y="1496357"/>
                    <a:pt x="5909408" y="1496357"/>
                  </a:cubicBezTo>
                  <a:lnTo>
                    <a:pt x="31063" y="1496357"/>
                  </a:lnTo>
                  <a:cubicBezTo>
                    <a:pt x="13908" y="1496357"/>
                    <a:pt x="0" y="1482450"/>
                    <a:pt x="0" y="1465294"/>
                  </a:cubicBezTo>
                  <a:lnTo>
                    <a:pt x="0" y="31063"/>
                  </a:lnTo>
                  <a:cubicBezTo>
                    <a:pt x="0" y="13908"/>
                    <a:pt x="13908" y="0"/>
                    <a:pt x="31063" y="0"/>
                  </a:cubicBezTo>
                  <a:close/>
                </a:path>
              </a:pathLst>
            </a:custGeom>
            <a:gradFill rotWithShape="true">
              <a:gsLst>
                <a:gs pos="0">
                  <a:srgbClr val="6159B4">
                    <a:alpha val="100000"/>
                  </a:srgbClr>
                </a:gs>
                <a:gs pos="50000">
                  <a:srgbClr val="5FA2DB">
                    <a:alpha val="100000"/>
                  </a:srgbClr>
                </a:gs>
                <a:gs pos="100000">
                  <a:srgbClr val="90BBDF">
                    <a:alpha val="100000"/>
                  </a:srgbClr>
                </a:gs>
              </a:gsLst>
              <a:lin ang="0"/>
            </a:gradFill>
          </p:spPr>
        </p:sp>
        <p:sp>
          <p:nvSpPr>
            <p:cNvPr name="TextBox 5" id="5"/>
            <p:cNvSpPr txBox="true"/>
            <p:nvPr/>
          </p:nvSpPr>
          <p:spPr>
            <a:xfrm>
              <a:off x="0" y="-38100"/>
              <a:ext cx="5940471" cy="153445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967147" y="4258465"/>
            <a:ext cx="13418822" cy="4949825"/>
          </a:xfrm>
          <a:prstGeom prst="rect">
            <a:avLst/>
          </a:prstGeom>
        </p:spPr>
        <p:txBody>
          <a:bodyPr anchor="t" rtlCol="false" tIns="0" lIns="0" bIns="0" rIns="0">
            <a:spAutoFit/>
          </a:bodyPr>
          <a:lstStyle/>
          <a:p>
            <a:pPr algn="l" marL="1079499" indent="-539749" lvl="1">
              <a:lnSpc>
                <a:spcPts val="5499"/>
              </a:lnSpc>
              <a:buAutoNum type="arabicPeriod" startAt="1"/>
            </a:pPr>
            <a:r>
              <a:rPr lang="en-US" b="true" sz="4999" spc="214">
                <a:solidFill>
                  <a:srgbClr val="000000"/>
                </a:solidFill>
                <a:latin typeface="Cocomat Pro Bold"/>
                <a:ea typeface="Cocomat Pro Bold"/>
                <a:cs typeface="Cocomat Pro Bold"/>
                <a:sym typeface="Cocomat Pro Bold"/>
              </a:rPr>
              <a:t>PROBLEM</a:t>
            </a:r>
          </a:p>
          <a:p>
            <a:pPr algn="l" marL="1079499" indent="-539749" lvl="1">
              <a:lnSpc>
                <a:spcPts val="5499"/>
              </a:lnSpc>
              <a:buAutoNum type="arabicPeriod" startAt="1"/>
            </a:pPr>
            <a:r>
              <a:rPr lang="en-US" b="true" sz="4999" spc="214">
                <a:solidFill>
                  <a:srgbClr val="000000"/>
                </a:solidFill>
                <a:latin typeface="Cocomat Pro Bold"/>
                <a:ea typeface="Cocomat Pro Bold"/>
                <a:cs typeface="Cocomat Pro Bold"/>
                <a:sym typeface="Cocomat Pro Bold"/>
              </a:rPr>
              <a:t>WORK PLAN</a:t>
            </a:r>
          </a:p>
          <a:p>
            <a:pPr algn="l" marL="1079499" indent="-539749" lvl="1">
              <a:lnSpc>
                <a:spcPts val="5499"/>
              </a:lnSpc>
              <a:buAutoNum type="arabicPeriod" startAt="1"/>
            </a:pPr>
            <a:r>
              <a:rPr lang="en-US" b="true" sz="4999" spc="214">
                <a:solidFill>
                  <a:srgbClr val="000000"/>
                </a:solidFill>
                <a:latin typeface="Cocomat Pro Bold"/>
                <a:ea typeface="Cocomat Pro Bold"/>
                <a:cs typeface="Cocomat Pro Bold"/>
                <a:sym typeface="Cocomat Pro Bold"/>
              </a:rPr>
              <a:t>ANALYSIS</a:t>
            </a:r>
          </a:p>
          <a:p>
            <a:pPr algn="l" marL="1079499" indent="-539749" lvl="1">
              <a:lnSpc>
                <a:spcPts val="5499"/>
              </a:lnSpc>
              <a:buAutoNum type="arabicPeriod" startAt="1"/>
            </a:pPr>
            <a:r>
              <a:rPr lang="en-US" b="true" sz="4999" spc="214">
                <a:solidFill>
                  <a:srgbClr val="000000"/>
                </a:solidFill>
                <a:latin typeface="Cocomat Pro Bold"/>
                <a:ea typeface="Cocomat Pro Bold"/>
                <a:cs typeface="Cocomat Pro Bold"/>
                <a:sym typeface="Cocomat Pro Bold"/>
              </a:rPr>
              <a:t>SOLUTION</a:t>
            </a:r>
          </a:p>
          <a:p>
            <a:pPr algn="l" marL="1079499" indent="-539749" lvl="1">
              <a:lnSpc>
                <a:spcPts val="5499"/>
              </a:lnSpc>
              <a:buAutoNum type="arabicPeriod" startAt="1"/>
            </a:pPr>
            <a:r>
              <a:rPr lang="en-US" b="true" sz="4999" spc="214">
                <a:solidFill>
                  <a:srgbClr val="000000"/>
                </a:solidFill>
                <a:latin typeface="Cocomat Pro Bold"/>
                <a:ea typeface="Cocomat Pro Bold"/>
                <a:cs typeface="Cocomat Pro Bold"/>
                <a:sym typeface="Cocomat Pro Bold"/>
              </a:rPr>
              <a:t>RESULTS AND CONCLUSION</a:t>
            </a:r>
          </a:p>
          <a:p>
            <a:pPr algn="l" marL="1079499" indent="-539749" lvl="1">
              <a:lnSpc>
                <a:spcPts val="5499"/>
              </a:lnSpc>
              <a:buAutoNum type="arabicPeriod" startAt="1"/>
            </a:pPr>
            <a:r>
              <a:rPr lang="en-US" b="true" sz="4999" spc="214">
                <a:solidFill>
                  <a:srgbClr val="000000"/>
                </a:solidFill>
                <a:latin typeface="Cocomat Pro Bold"/>
                <a:ea typeface="Cocomat Pro Bold"/>
                <a:cs typeface="Cocomat Pro Bold"/>
                <a:sym typeface="Cocomat Pro Bold"/>
              </a:rPr>
              <a:t>PROOF OF CONCEPT</a:t>
            </a:r>
          </a:p>
          <a:p>
            <a:pPr algn="l" marL="1079499" indent="-539749" lvl="1">
              <a:lnSpc>
                <a:spcPts val="5499"/>
              </a:lnSpc>
              <a:buAutoNum type="arabicPeriod" startAt="1"/>
            </a:pPr>
            <a:r>
              <a:rPr lang="en-US" b="true" sz="4999" spc="214">
                <a:solidFill>
                  <a:srgbClr val="000000"/>
                </a:solidFill>
                <a:latin typeface="Cocomat Pro Bold"/>
                <a:ea typeface="Cocomat Pro Bold"/>
                <a:cs typeface="Cocomat Pro Bold"/>
                <a:sym typeface="Cocomat Pro Bold"/>
              </a:rPr>
              <a:t>REFERENCES</a:t>
            </a:r>
          </a:p>
        </p:txBody>
      </p:sp>
      <p:sp>
        <p:nvSpPr>
          <p:cNvPr name="Freeform 7" id="7"/>
          <p:cNvSpPr/>
          <p:nvPr/>
        </p:nvSpPr>
        <p:spPr>
          <a:xfrm flipH="false" flipV="false" rot="0">
            <a:off x="-10107516" y="5045525"/>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2</a:t>
            </a:r>
          </a:p>
        </p:txBody>
      </p:sp>
      <p:pic>
        <p:nvPicPr>
          <p:cNvPr name="Picture 9" id="9"/>
          <p:cNvPicPr>
            <a:picLocks noChangeAspect="true"/>
          </p:cNvPicPr>
          <p:nvPr/>
        </p:nvPicPr>
        <p:blipFill>
          <a:blip r:embed="rId4"/>
          <a:srcRect l="0" t="0" r="0" b="0"/>
          <a:stretch>
            <a:fillRect/>
          </a:stretch>
        </p:blipFill>
        <p:spPr>
          <a:xfrm flipH="false" flipV="false" rot="-5400000">
            <a:off x="14062649" y="3655536"/>
            <a:ext cx="1318030" cy="1657899"/>
          </a:xfrm>
          <a:prstGeom prst="rect">
            <a:avLst/>
          </a:prstGeom>
        </p:spPr>
      </p:pic>
      <p:sp>
        <p:nvSpPr>
          <p:cNvPr name="Freeform 10" id="10"/>
          <p:cNvSpPr/>
          <p:nvPr/>
        </p:nvSpPr>
        <p:spPr>
          <a:xfrm flipH="false" flipV="false" rot="0">
            <a:off x="15385969" y="2392101"/>
            <a:ext cx="2533831" cy="1676936"/>
          </a:xfrm>
          <a:custGeom>
            <a:avLst/>
            <a:gdLst/>
            <a:ahLst/>
            <a:cxnLst/>
            <a:rect r="r" b="b" t="t" l="l"/>
            <a:pathLst>
              <a:path h="1676936" w="2533831">
                <a:moveTo>
                  <a:pt x="0" y="0"/>
                </a:moveTo>
                <a:lnTo>
                  <a:pt x="2533831" y="0"/>
                </a:lnTo>
                <a:lnTo>
                  <a:pt x="2533831" y="1676935"/>
                </a:lnTo>
                <a:lnTo>
                  <a:pt x="0" y="1676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3</a:t>
            </a:r>
          </a:p>
        </p:txBody>
      </p:sp>
      <p:sp>
        <p:nvSpPr>
          <p:cNvPr name="TextBox 3" id="3"/>
          <p:cNvSpPr txBox="true"/>
          <p:nvPr/>
        </p:nvSpPr>
        <p:spPr>
          <a:xfrm rot="0">
            <a:off x="1383210" y="1110749"/>
            <a:ext cx="8457083" cy="1692040"/>
          </a:xfrm>
          <a:prstGeom prst="rect">
            <a:avLst/>
          </a:prstGeom>
        </p:spPr>
        <p:txBody>
          <a:bodyPr anchor="t" rtlCol="false" tIns="0" lIns="0" bIns="0" rIns="0">
            <a:spAutoFit/>
          </a:bodyPr>
          <a:lstStyle/>
          <a:p>
            <a:pPr algn="ctr">
              <a:lnSpc>
                <a:spcPts val="12616"/>
              </a:lnSpc>
            </a:pPr>
            <a:r>
              <a:rPr lang="en-US" sz="12616">
                <a:solidFill>
                  <a:srgbClr val="000000"/>
                </a:solidFill>
                <a:latin typeface="Cocomat Pro"/>
                <a:ea typeface="Cocomat Pro"/>
                <a:cs typeface="Cocomat Pro"/>
                <a:sym typeface="Cocomat Pro"/>
              </a:rPr>
              <a:t>Problem </a:t>
            </a:r>
          </a:p>
        </p:txBody>
      </p:sp>
      <p:grpSp>
        <p:nvGrpSpPr>
          <p:cNvPr name="Group 4" id="4"/>
          <p:cNvGrpSpPr/>
          <p:nvPr/>
        </p:nvGrpSpPr>
        <p:grpSpPr>
          <a:xfrm rot="0">
            <a:off x="7408353" y="5070474"/>
            <a:ext cx="10879647" cy="3317718"/>
            <a:chOff x="0" y="0"/>
            <a:chExt cx="2593195" cy="790788"/>
          </a:xfrm>
        </p:grpSpPr>
        <p:sp>
          <p:nvSpPr>
            <p:cNvPr name="Freeform 5" id="5"/>
            <p:cNvSpPr/>
            <p:nvPr/>
          </p:nvSpPr>
          <p:spPr>
            <a:xfrm flipH="false" flipV="false" rot="0">
              <a:off x="0" y="0"/>
              <a:ext cx="2593195" cy="790788"/>
            </a:xfrm>
            <a:custGeom>
              <a:avLst/>
              <a:gdLst/>
              <a:ahLst/>
              <a:cxnLst/>
              <a:rect r="r" b="b" t="t" l="l"/>
              <a:pathLst>
                <a:path h="790788" w="2593195">
                  <a:moveTo>
                    <a:pt x="62621" y="0"/>
                  </a:moveTo>
                  <a:lnTo>
                    <a:pt x="2530574" y="0"/>
                  </a:lnTo>
                  <a:cubicBezTo>
                    <a:pt x="2547182" y="0"/>
                    <a:pt x="2563110" y="6597"/>
                    <a:pt x="2574854" y="18341"/>
                  </a:cubicBezTo>
                  <a:cubicBezTo>
                    <a:pt x="2586597" y="30085"/>
                    <a:pt x="2593195" y="46013"/>
                    <a:pt x="2593195" y="62621"/>
                  </a:cubicBezTo>
                  <a:lnTo>
                    <a:pt x="2593195" y="728167"/>
                  </a:lnTo>
                  <a:cubicBezTo>
                    <a:pt x="2593195" y="762751"/>
                    <a:pt x="2565159" y="790788"/>
                    <a:pt x="2530574" y="790788"/>
                  </a:cubicBezTo>
                  <a:lnTo>
                    <a:pt x="62621" y="790788"/>
                  </a:lnTo>
                  <a:cubicBezTo>
                    <a:pt x="28036" y="790788"/>
                    <a:pt x="0" y="762751"/>
                    <a:pt x="0" y="728167"/>
                  </a:cubicBezTo>
                  <a:lnTo>
                    <a:pt x="0" y="62621"/>
                  </a:lnTo>
                  <a:cubicBezTo>
                    <a:pt x="0" y="28036"/>
                    <a:pt x="28036" y="0"/>
                    <a:pt x="62621" y="0"/>
                  </a:cubicBezTo>
                  <a:close/>
                </a:path>
              </a:pathLst>
            </a:custGeom>
            <a:gradFill rotWithShape="true">
              <a:gsLst>
                <a:gs pos="0">
                  <a:srgbClr val="CFCCF6">
                    <a:alpha val="100000"/>
                  </a:srgbClr>
                </a:gs>
                <a:gs pos="50000">
                  <a:srgbClr val="81C5FF">
                    <a:alpha val="100000"/>
                  </a:srgbClr>
                </a:gs>
                <a:gs pos="100000">
                  <a:srgbClr val="81C5FF">
                    <a:alpha val="100000"/>
                  </a:srgbClr>
                </a:gs>
              </a:gsLst>
              <a:lin ang="0"/>
            </a:gradFill>
          </p:spPr>
        </p:sp>
        <p:sp>
          <p:nvSpPr>
            <p:cNvPr name="TextBox 6" id="6"/>
            <p:cNvSpPr txBox="true"/>
            <p:nvPr/>
          </p:nvSpPr>
          <p:spPr>
            <a:xfrm>
              <a:off x="0" y="-38100"/>
              <a:ext cx="2593195" cy="82888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640381" y="5207939"/>
            <a:ext cx="10415591" cy="2887981"/>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Canva Sans"/>
                <a:ea typeface="Canva Sans"/>
                <a:cs typeface="Canva Sans"/>
                <a:sym typeface="Canva Sans"/>
              </a:rPr>
              <a:t>Individuals often struggle to choose outfits or cosmetics that match their </a:t>
            </a:r>
            <a:r>
              <a:rPr lang="en-US" b="true" sz="3299">
                <a:solidFill>
                  <a:srgbClr val="000000"/>
                </a:solidFill>
                <a:latin typeface="Canva Sans Bold"/>
                <a:ea typeface="Canva Sans Bold"/>
                <a:cs typeface="Canva Sans Bold"/>
                <a:sym typeface="Canva Sans Bold"/>
              </a:rPr>
              <a:t>needs and preferences</a:t>
            </a:r>
            <a:r>
              <a:rPr lang="en-US" sz="3299">
                <a:solidFill>
                  <a:srgbClr val="000000"/>
                </a:solidFill>
                <a:latin typeface="Canva Sans"/>
                <a:ea typeface="Canva Sans"/>
                <a:cs typeface="Canva Sans"/>
                <a:sym typeface="Canva Sans"/>
              </a:rPr>
              <a:t>, while the fashion and cosmetic industries face challenges in delivering </a:t>
            </a:r>
            <a:r>
              <a:rPr lang="en-US" b="true" sz="3299">
                <a:solidFill>
                  <a:srgbClr val="000000"/>
                </a:solidFill>
                <a:latin typeface="Canva Sans Bold"/>
                <a:ea typeface="Canva Sans Bold"/>
                <a:cs typeface="Canva Sans Bold"/>
                <a:sym typeface="Canva Sans Bold"/>
              </a:rPr>
              <a:t>user-personalized</a:t>
            </a:r>
            <a:r>
              <a:rPr lang="en-US" sz="3299">
                <a:solidFill>
                  <a:srgbClr val="000000"/>
                </a:solidFill>
                <a:latin typeface="Canva Sans"/>
                <a:ea typeface="Canva Sans"/>
                <a:cs typeface="Canva Sans"/>
                <a:sym typeface="Canva Sans"/>
              </a:rPr>
              <a:t>, </a:t>
            </a:r>
            <a:r>
              <a:rPr lang="en-US" b="true" sz="3299">
                <a:solidFill>
                  <a:srgbClr val="000000"/>
                </a:solidFill>
                <a:latin typeface="Canva Sans Bold"/>
                <a:ea typeface="Canva Sans Bold"/>
                <a:cs typeface="Canva Sans Bold"/>
                <a:sym typeface="Canva Sans Bold"/>
              </a:rPr>
              <a:t>trend-aware </a:t>
            </a:r>
            <a:r>
              <a:rPr lang="en-US" sz="3299">
                <a:solidFill>
                  <a:srgbClr val="000000"/>
                </a:solidFill>
                <a:latin typeface="Canva Sans"/>
                <a:ea typeface="Canva Sans"/>
                <a:cs typeface="Canva Sans"/>
                <a:sym typeface="Canva Sans"/>
              </a:rPr>
              <a:t>recommendations.</a:t>
            </a:r>
          </a:p>
        </p:txBody>
      </p:sp>
      <p:sp>
        <p:nvSpPr>
          <p:cNvPr name="Freeform 8" id="8"/>
          <p:cNvSpPr/>
          <p:nvPr/>
        </p:nvSpPr>
        <p:spPr>
          <a:xfrm flipH="false" flipV="false" rot="0">
            <a:off x="-11632606" y="3504248"/>
            <a:ext cx="17871339" cy="17871339"/>
          </a:xfrm>
          <a:custGeom>
            <a:avLst/>
            <a:gdLst/>
            <a:ahLst/>
            <a:cxnLst/>
            <a:rect r="r" b="b" t="t" l="l"/>
            <a:pathLst>
              <a:path h="17871339" w="17871339">
                <a:moveTo>
                  <a:pt x="0" y="0"/>
                </a:moveTo>
                <a:lnTo>
                  <a:pt x="17871340" y="0"/>
                </a:lnTo>
                <a:lnTo>
                  <a:pt x="17871340"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9" id="9"/>
          <p:cNvPicPr>
            <a:picLocks noChangeAspect="true"/>
          </p:cNvPicPr>
          <p:nvPr/>
        </p:nvPicPr>
        <p:blipFill>
          <a:blip r:embed="rId4"/>
          <a:srcRect l="0" t="0" r="0" b="0"/>
          <a:stretch>
            <a:fillRect/>
          </a:stretch>
        </p:blipFill>
        <p:spPr>
          <a:xfrm flipH="false" flipV="false" rot="0">
            <a:off x="16056079" y="3115188"/>
            <a:ext cx="1203221" cy="1513485"/>
          </a:xfrm>
          <a:prstGeom prst="rect">
            <a:avLst/>
          </a:prstGeom>
        </p:spPr>
      </p:pic>
      <p:sp>
        <p:nvSpPr>
          <p:cNvPr name="Freeform 10" id="10"/>
          <p:cNvSpPr/>
          <p:nvPr/>
        </p:nvSpPr>
        <p:spPr>
          <a:xfrm flipH="false" flipV="false" rot="0">
            <a:off x="-11632606" y="3301112"/>
            <a:ext cx="17871339" cy="17871339"/>
          </a:xfrm>
          <a:custGeom>
            <a:avLst/>
            <a:gdLst/>
            <a:ahLst/>
            <a:cxnLst/>
            <a:rect r="r" b="b" t="t" l="l"/>
            <a:pathLst>
              <a:path h="17871339" w="17871339">
                <a:moveTo>
                  <a:pt x="0" y="0"/>
                </a:moveTo>
                <a:lnTo>
                  <a:pt x="17871340" y="0"/>
                </a:lnTo>
                <a:lnTo>
                  <a:pt x="17871340"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638446" y="5663109"/>
            <a:ext cx="17871339" cy="17871339"/>
          </a:xfrm>
          <a:custGeom>
            <a:avLst/>
            <a:gdLst/>
            <a:ahLst/>
            <a:cxnLst/>
            <a:rect r="r" b="b" t="t" l="l"/>
            <a:pathLst>
              <a:path h="17871339" w="17871339">
                <a:moveTo>
                  <a:pt x="0" y="0"/>
                </a:moveTo>
                <a:lnTo>
                  <a:pt x="17871340" y="0"/>
                </a:lnTo>
                <a:lnTo>
                  <a:pt x="17871340"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3754" y="3621828"/>
            <a:ext cx="15508305" cy="4710648"/>
          </a:xfrm>
          <a:custGeom>
            <a:avLst/>
            <a:gdLst/>
            <a:ahLst/>
            <a:cxnLst/>
            <a:rect r="r" b="b" t="t" l="l"/>
            <a:pathLst>
              <a:path h="4710648" w="15508305">
                <a:moveTo>
                  <a:pt x="0" y="0"/>
                </a:moveTo>
                <a:lnTo>
                  <a:pt x="15508305" y="0"/>
                </a:lnTo>
                <a:lnTo>
                  <a:pt x="15508305" y="4710648"/>
                </a:lnTo>
                <a:lnTo>
                  <a:pt x="0" y="4710648"/>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4</a:t>
            </a:r>
          </a:p>
        </p:txBody>
      </p:sp>
      <p:sp>
        <p:nvSpPr>
          <p:cNvPr name="TextBox 4" id="4"/>
          <p:cNvSpPr txBox="true"/>
          <p:nvPr/>
        </p:nvSpPr>
        <p:spPr>
          <a:xfrm rot="0">
            <a:off x="1383210" y="1110736"/>
            <a:ext cx="8457083" cy="1692067"/>
          </a:xfrm>
          <a:prstGeom prst="rect">
            <a:avLst/>
          </a:prstGeom>
        </p:spPr>
        <p:txBody>
          <a:bodyPr anchor="t" rtlCol="false" tIns="0" lIns="0" bIns="0" rIns="0">
            <a:spAutoFit/>
          </a:bodyPr>
          <a:lstStyle/>
          <a:p>
            <a:pPr algn="ctr">
              <a:lnSpc>
                <a:spcPts val="12616"/>
              </a:lnSpc>
            </a:pPr>
            <a:r>
              <a:rPr lang="en-US" sz="12616">
                <a:solidFill>
                  <a:srgbClr val="000000"/>
                </a:solidFill>
                <a:latin typeface="Cocomat Pro"/>
                <a:ea typeface="Cocomat Pro"/>
                <a:cs typeface="Cocomat Pro"/>
                <a:sym typeface="Cocomat Pro"/>
              </a:rPr>
              <a:t>Work Plan</a:t>
            </a:r>
          </a:p>
        </p:txBody>
      </p:sp>
      <p:sp>
        <p:nvSpPr>
          <p:cNvPr name="Freeform 5" id="5"/>
          <p:cNvSpPr/>
          <p:nvPr/>
        </p:nvSpPr>
        <p:spPr>
          <a:xfrm flipH="false" flipV="false" rot="0">
            <a:off x="-12342101" y="5286336"/>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231221" y="2757455"/>
            <a:ext cx="12028079" cy="4461210"/>
          </a:xfrm>
          <a:prstGeom prst="rect">
            <a:avLst/>
          </a:prstGeom>
        </p:spPr>
        <p:txBody>
          <a:bodyPr anchor="t" rtlCol="false" tIns="0" lIns="0" bIns="0" rIns="0">
            <a:spAutoFit/>
          </a:bodyPr>
          <a:lstStyle/>
          <a:p>
            <a:pPr algn="l" marL="612993" indent="-306497" lvl="1">
              <a:lnSpc>
                <a:spcPts val="3974"/>
              </a:lnSpc>
              <a:buFont typeface="Arial"/>
              <a:buChar char="•"/>
            </a:pPr>
            <a:r>
              <a:rPr lang="en-US" sz="2839">
                <a:solidFill>
                  <a:srgbClr val="000000"/>
                </a:solidFill>
                <a:latin typeface="Canva Sans"/>
                <a:ea typeface="Canva Sans"/>
                <a:cs typeface="Canva Sans"/>
                <a:sym typeface="Canva Sans"/>
              </a:rPr>
              <a:t>What is a RAG System?</a:t>
            </a:r>
          </a:p>
          <a:p>
            <a:pPr algn="l" marL="612993" indent="-306497" lvl="1">
              <a:lnSpc>
                <a:spcPts val="3974"/>
              </a:lnSpc>
              <a:spcBef>
                <a:spcPct val="0"/>
              </a:spcBef>
              <a:buFont typeface="Arial"/>
              <a:buChar char="•"/>
            </a:pPr>
            <a:r>
              <a:rPr lang="en-US" sz="2839">
                <a:solidFill>
                  <a:srgbClr val="000000"/>
                </a:solidFill>
                <a:latin typeface="Canva Sans"/>
                <a:ea typeface="Canva Sans"/>
                <a:cs typeface="Canva Sans"/>
                <a:sym typeface="Canva Sans"/>
              </a:rPr>
              <a:t>How Does Multimodal Work?</a:t>
            </a:r>
          </a:p>
          <a:p>
            <a:pPr algn="l" marL="612993" indent="-306497" lvl="1">
              <a:lnSpc>
                <a:spcPts val="3974"/>
              </a:lnSpc>
              <a:spcBef>
                <a:spcPct val="0"/>
              </a:spcBef>
              <a:buFont typeface="Arial"/>
              <a:buChar char="•"/>
            </a:pPr>
            <a:r>
              <a:rPr lang="en-US" sz="2839">
                <a:solidFill>
                  <a:srgbClr val="000000"/>
                </a:solidFill>
                <a:latin typeface="Canva Sans"/>
                <a:ea typeface="Canva Sans"/>
                <a:cs typeface="Canva Sans"/>
                <a:sym typeface="Canva Sans"/>
              </a:rPr>
              <a:t>Image + Text Pairs</a:t>
            </a:r>
          </a:p>
          <a:p>
            <a:pPr algn="l" marL="612993" indent="-306497" lvl="1">
              <a:lnSpc>
                <a:spcPts val="3974"/>
              </a:lnSpc>
              <a:spcBef>
                <a:spcPct val="0"/>
              </a:spcBef>
              <a:buFont typeface="Arial"/>
              <a:buChar char="•"/>
            </a:pPr>
            <a:r>
              <a:rPr lang="en-US" sz="2839">
                <a:solidFill>
                  <a:srgbClr val="000000"/>
                </a:solidFill>
                <a:latin typeface="Canva Sans"/>
                <a:ea typeface="Canva Sans"/>
                <a:cs typeface="Canva Sans"/>
                <a:sym typeface="Canva Sans"/>
              </a:rPr>
              <a:t>Multimodal RAG Architecture</a:t>
            </a:r>
          </a:p>
          <a:p>
            <a:pPr algn="l" marL="612993" indent="-306497" lvl="1">
              <a:lnSpc>
                <a:spcPts val="3974"/>
              </a:lnSpc>
              <a:spcBef>
                <a:spcPct val="0"/>
              </a:spcBef>
              <a:buFont typeface="Arial"/>
              <a:buChar char="•"/>
            </a:pPr>
            <a:r>
              <a:rPr lang="en-US" sz="2839">
                <a:solidFill>
                  <a:srgbClr val="000000"/>
                </a:solidFill>
                <a:latin typeface="Canva Sans"/>
                <a:ea typeface="Canva Sans"/>
                <a:cs typeface="Canva Sans"/>
                <a:sym typeface="Canva Sans"/>
              </a:rPr>
              <a:t>Detailed Steps in Multimodal RAG</a:t>
            </a:r>
          </a:p>
          <a:p>
            <a:pPr algn="l" marL="612993" indent="-306497" lvl="1">
              <a:lnSpc>
                <a:spcPts val="3974"/>
              </a:lnSpc>
              <a:spcBef>
                <a:spcPct val="0"/>
              </a:spcBef>
              <a:buFont typeface="Arial"/>
              <a:buChar char="•"/>
            </a:pPr>
            <a:r>
              <a:rPr lang="en-US" sz="2839">
                <a:solidFill>
                  <a:srgbClr val="000000"/>
                </a:solidFill>
                <a:latin typeface="Canva Sans"/>
                <a:ea typeface="Canva Sans"/>
                <a:cs typeface="Canva Sans"/>
                <a:sym typeface="Canva Sans"/>
              </a:rPr>
              <a:t>Used Models (CLIP, LlaMa 3, Gemini, GPT-4) </a:t>
            </a:r>
          </a:p>
          <a:p>
            <a:pPr algn="l" marL="612993" indent="-306497" lvl="1">
              <a:lnSpc>
                <a:spcPts val="3974"/>
              </a:lnSpc>
              <a:spcBef>
                <a:spcPct val="0"/>
              </a:spcBef>
              <a:buFont typeface="Arial"/>
              <a:buChar char="•"/>
            </a:pPr>
            <a:r>
              <a:rPr lang="en-US" sz="2839">
                <a:solidFill>
                  <a:srgbClr val="000000"/>
                </a:solidFill>
                <a:latin typeface="Canva Sans"/>
                <a:ea typeface="Canva Sans"/>
                <a:cs typeface="Canva Sans"/>
                <a:sym typeface="Canva Sans"/>
              </a:rPr>
              <a:t>Deployment Challenges and Solutions</a:t>
            </a:r>
          </a:p>
          <a:p>
            <a:pPr algn="l" marL="612993" indent="-306497" lvl="1">
              <a:lnSpc>
                <a:spcPts val="3974"/>
              </a:lnSpc>
              <a:spcBef>
                <a:spcPct val="0"/>
              </a:spcBef>
              <a:buFont typeface="Arial"/>
              <a:buChar char="•"/>
            </a:pPr>
            <a:r>
              <a:rPr lang="en-US" sz="2839">
                <a:solidFill>
                  <a:srgbClr val="000000"/>
                </a:solidFill>
                <a:latin typeface="Canva Sans"/>
                <a:ea typeface="Canva Sans"/>
                <a:cs typeface="Canva Sans"/>
                <a:sym typeface="Canva Sans"/>
              </a:rPr>
              <a:t>Top Papers (MuRAG)</a:t>
            </a:r>
          </a:p>
          <a:p>
            <a:pPr algn="l" marL="612993" indent="-306497" lvl="1">
              <a:lnSpc>
                <a:spcPts val="3974"/>
              </a:lnSpc>
              <a:buFont typeface="Arial"/>
              <a:buChar char="•"/>
            </a:pPr>
            <a:r>
              <a:rPr lang="en-US" sz="2839">
                <a:solidFill>
                  <a:srgbClr val="000000"/>
                </a:solidFill>
                <a:latin typeface="Canva Sans"/>
                <a:ea typeface="Canva Sans"/>
                <a:cs typeface="Canva Sans"/>
                <a:sym typeface="Canva Sans"/>
              </a:rPr>
              <a:t>Similar Systems  </a:t>
            </a:r>
            <a:r>
              <a:rPr lang="en-US" sz="2839">
                <a:solidFill>
                  <a:srgbClr val="000000"/>
                </a:solidFill>
                <a:latin typeface="Canva Sans"/>
                <a:ea typeface="Canva Sans"/>
                <a:cs typeface="Canva Sans"/>
                <a:sym typeface="Canva Sans"/>
              </a:rPr>
              <a:t>(Intelistyle, The Iconic; Perfect Corp, Formulate)</a:t>
            </a:r>
          </a:p>
        </p:txBody>
      </p:sp>
      <p:sp>
        <p:nvSpPr>
          <p:cNvPr name="Freeform 3" id="3"/>
          <p:cNvSpPr/>
          <p:nvPr/>
        </p:nvSpPr>
        <p:spPr>
          <a:xfrm flipH="false" flipV="false" rot="0">
            <a:off x="-11752257" y="2685757"/>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366152" y="2818547"/>
            <a:ext cx="3752615" cy="4873527"/>
          </a:xfrm>
          <a:prstGeom prst="rect">
            <a:avLst/>
          </a:prstGeom>
        </p:spPr>
      </p:pic>
      <p:sp>
        <p:nvSpPr>
          <p:cNvPr name="Freeform 5" id="5"/>
          <p:cNvSpPr/>
          <p:nvPr/>
        </p:nvSpPr>
        <p:spPr>
          <a:xfrm flipH="false" flipV="false" rot="0">
            <a:off x="8774995" y="7352014"/>
            <a:ext cx="1098361" cy="1098361"/>
          </a:xfrm>
          <a:custGeom>
            <a:avLst/>
            <a:gdLst/>
            <a:ahLst/>
            <a:cxnLst/>
            <a:rect r="r" b="b" t="t" l="l"/>
            <a:pathLst>
              <a:path h="1098361" w="1098361">
                <a:moveTo>
                  <a:pt x="0" y="0"/>
                </a:moveTo>
                <a:lnTo>
                  <a:pt x="1098361" y="0"/>
                </a:lnTo>
                <a:lnTo>
                  <a:pt x="1098361" y="1098361"/>
                </a:lnTo>
                <a:lnTo>
                  <a:pt x="0" y="1098361"/>
                </a:lnTo>
                <a:lnTo>
                  <a:pt x="0" y="0"/>
                </a:lnTo>
                <a:close/>
              </a:path>
            </a:pathLst>
          </a:custGeom>
          <a:blipFill>
            <a:blip r:embed="rId5"/>
            <a:stretch>
              <a:fillRect l="0" t="0" r="0" b="0"/>
            </a:stretch>
          </a:blipFill>
        </p:spPr>
      </p:sp>
      <p:sp>
        <p:nvSpPr>
          <p:cNvPr name="Freeform 6" id="6"/>
          <p:cNvSpPr/>
          <p:nvPr/>
        </p:nvSpPr>
        <p:spPr>
          <a:xfrm flipH="false" flipV="false" rot="0">
            <a:off x="10482956" y="7488156"/>
            <a:ext cx="1162285" cy="1162285"/>
          </a:xfrm>
          <a:custGeom>
            <a:avLst/>
            <a:gdLst/>
            <a:ahLst/>
            <a:cxnLst/>
            <a:rect r="r" b="b" t="t" l="l"/>
            <a:pathLst>
              <a:path h="1162285" w="1162285">
                <a:moveTo>
                  <a:pt x="0" y="0"/>
                </a:moveTo>
                <a:lnTo>
                  <a:pt x="1162284" y="0"/>
                </a:lnTo>
                <a:lnTo>
                  <a:pt x="1162284" y="1162285"/>
                </a:lnTo>
                <a:lnTo>
                  <a:pt x="0" y="1162285"/>
                </a:lnTo>
                <a:lnTo>
                  <a:pt x="0" y="0"/>
                </a:lnTo>
                <a:close/>
              </a:path>
            </a:pathLst>
          </a:custGeom>
          <a:blipFill>
            <a:blip r:embed="rId6"/>
            <a:stretch>
              <a:fillRect l="0" t="0" r="0" b="0"/>
            </a:stretch>
          </a:blipFill>
        </p:spPr>
      </p:sp>
      <p:sp>
        <p:nvSpPr>
          <p:cNvPr name="Freeform 7" id="7"/>
          <p:cNvSpPr/>
          <p:nvPr/>
        </p:nvSpPr>
        <p:spPr>
          <a:xfrm flipH="false" flipV="false" rot="0">
            <a:off x="12257259" y="7396985"/>
            <a:ext cx="1246398" cy="1246398"/>
          </a:xfrm>
          <a:custGeom>
            <a:avLst/>
            <a:gdLst/>
            <a:ahLst/>
            <a:cxnLst/>
            <a:rect r="r" b="b" t="t" l="l"/>
            <a:pathLst>
              <a:path h="1246398" w="1246398">
                <a:moveTo>
                  <a:pt x="0" y="0"/>
                </a:moveTo>
                <a:lnTo>
                  <a:pt x="1246398" y="0"/>
                </a:lnTo>
                <a:lnTo>
                  <a:pt x="1246398" y="1246398"/>
                </a:lnTo>
                <a:lnTo>
                  <a:pt x="0" y="1246398"/>
                </a:lnTo>
                <a:lnTo>
                  <a:pt x="0" y="0"/>
                </a:lnTo>
                <a:close/>
              </a:path>
            </a:pathLst>
          </a:custGeom>
          <a:blipFill>
            <a:blip r:embed="rId7"/>
            <a:stretch>
              <a:fillRect l="0" t="0" r="0" b="0"/>
            </a:stretch>
          </a:blipFill>
        </p:spPr>
      </p:sp>
      <p:sp>
        <p:nvSpPr>
          <p:cNvPr name="Freeform 8" id="8"/>
          <p:cNvSpPr/>
          <p:nvPr/>
        </p:nvSpPr>
        <p:spPr>
          <a:xfrm flipH="false" flipV="false" rot="0">
            <a:off x="14160882" y="7589992"/>
            <a:ext cx="860383" cy="860383"/>
          </a:xfrm>
          <a:custGeom>
            <a:avLst/>
            <a:gdLst/>
            <a:ahLst/>
            <a:cxnLst/>
            <a:rect r="r" b="b" t="t" l="l"/>
            <a:pathLst>
              <a:path h="860383" w="860383">
                <a:moveTo>
                  <a:pt x="0" y="0"/>
                </a:moveTo>
                <a:lnTo>
                  <a:pt x="860383" y="0"/>
                </a:lnTo>
                <a:lnTo>
                  <a:pt x="860383" y="860383"/>
                </a:lnTo>
                <a:lnTo>
                  <a:pt x="0" y="860383"/>
                </a:lnTo>
                <a:lnTo>
                  <a:pt x="0" y="0"/>
                </a:lnTo>
                <a:close/>
              </a:path>
            </a:pathLst>
          </a:custGeom>
          <a:blipFill>
            <a:blip r:embed="rId8"/>
            <a:stretch>
              <a:fillRect l="0" t="0" r="0" b="0"/>
            </a:stretch>
          </a:blipFill>
        </p:spPr>
      </p:sp>
      <p:sp>
        <p:nvSpPr>
          <p:cNvPr name="Freeform 9" id="9"/>
          <p:cNvSpPr/>
          <p:nvPr/>
        </p:nvSpPr>
        <p:spPr>
          <a:xfrm flipH="false" flipV="false" rot="0">
            <a:off x="9140712" y="9350140"/>
            <a:ext cx="291744" cy="297147"/>
          </a:xfrm>
          <a:custGeom>
            <a:avLst/>
            <a:gdLst/>
            <a:ahLst/>
            <a:cxnLst/>
            <a:rect r="r" b="b" t="t" l="l"/>
            <a:pathLst>
              <a:path h="297147" w="291744">
                <a:moveTo>
                  <a:pt x="0" y="0"/>
                </a:moveTo>
                <a:lnTo>
                  <a:pt x="291744" y="0"/>
                </a:lnTo>
                <a:lnTo>
                  <a:pt x="291744" y="297147"/>
                </a:lnTo>
                <a:lnTo>
                  <a:pt x="0" y="297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128000" y="8977529"/>
            <a:ext cx="304457" cy="310274"/>
          </a:xfrm>
          <a:custGeom>
            <a:avLst/>
            <a:gdLst/>
            <a:ahLst/>
            <a:cxnLst/>
            <a:rect r="r" b="b" t="t" l="l"/>
            <a:pathLst>
              <a:path h="310274" w="304457">
                <a:moveTo>
                  <a:pt x="0" y="0"/>
                </a:moveTo>
                <a:lnTo>
                  <a:pt x="304456" y="0"/>
                </a:lnTo>
                <a:lnTo>
                  <a:pt x="304456" y="310274"/>
                </a:lnTo>
                <a:lnTo>
                  <a:pt x="0" y="310274"/>
                </a:lnTo>
                <a:lnTo>
                  <a:pt x="0" y="0"/>
                </a:lnTo>
                <a:close/>
              </a:path>
            </a:pathLst>
          </a:custGeom>
          <a:blipFill>
            <a:blip r:embed="rId11"/>
            <a:stretch>
              <a:fillRect l="0" t="0" r="0" b="0"/>
            </a:stretch>
          </a:blipFill>
        </p:spPr>
      </p:sp>
      <p:sp>
        <p:nvSpPr>
          <p:cNvPr name="Freeform 11" id="11"/>
          <p:cNvSpPr/>
          <p:nvPr/>
        </p:nvSpPr>
        <p:spPr>
          <a:xfrm flipH="false" flipV="false" rot="0">
            <a:off x="9128000" y="8631350"/>
            <a:ext cx="291744" cy="297147"/>
          </a:xfrm>
          <a:custGeom>
            <a:avLst/>
            <a:gdLst/>
            <a:ahLst/>
            <a:cxnLst/>
            <a:rect r="r" b="b" t="t" l="l"/>
            <a:pathLst>
              <a:path h="297147" w="291744">
                <a:moveTo>
                  <a:pt x="0" y="0"/>
                </a:moveTo>
                <a:lnTo>
                  <a:pt x="291744" y="0"/>
                </a:lnTo>
                <a:lnTo>
                  <a:pt x="291744" y="297148"/>
                </a:lnTo>
                <a:lnTo>
                  <a:pt x="0" y="2971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0884064" y="9338108"/>
            <a:ext cx="291744" cy="297147"/>
          </a:xfrm>
          <a:custGeom>
            <a:avLst/>
            <a:gdLst/>
            <a:ahLst/>
            <a:cxnLst/>
            <a:rect r="r" b="b" t="t" l="l"/>
            <a:pathLst>
              <a:path h="297147" w="291744">
                <a:moveTo>
                  <a:pt x="0" y="0"/>
                </a:moveTo>
                <a:lnTo>
                  <a:pt x="291744" y="0"/>
                </a:lnTo>
                <a:lnTo>
                  <a:pt x="291744" y="297147"/>
                </a:lnTo>
                <a:lnTo>
                  <a:pt x="0" y="297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871351" y="8965497"/>
            <a:ext cx="304457" cy="310274"/>
          </a:xfrm>
          <a:custGeom>
            <a:avLst/>
            <a:gdLst/>
            <a:ahLst/>
            <a:cxnLst/>
            <a:rect r="r" b="b" t="t" l="l"/>
            <a:pathLst>
              <a:path h="310274" w="304457">
                <a:moveTo>
                  <a:pt x="0" y="0"/>
                </a:moveTo>
                <a:lnTo>
                  <a:pt x="304457" y="0"/>
                </a:lnTo>
                <a:lnTo>
                  <a:pt x="304457" y="310274"/>
                </a:lnTo>
                <a:lnTo>
                  <a:pt x="0" y="310274"/>
                </a:lnTo>
                <a:lnTo>
                  <a:pt x="0" y="0"/>
                </a:lnTo>
                <a:close/>
              </a:path>
            </a:pathLst>
          </a:custGeom>
          <a:blipFill>
            <a:blip r:embed="rId11"/>
            <a:stretch>
              <a:fillRect l="0" t="0" r="0" b="0"/>
            </a:stretch>
          </a:blipFill>
        </p:spPr>
      </p:sp>
      <p:sp>
        <p:nvSpPr>
          <p:cNvPr name="Freeform 14" id="14"/>
          <p:cNvSpPr/>
          <p:nvPr/>
        </p:nvSpPr>
        <p:spPr>
          <a:xfrm flipH="false" flipV="false" rot="0">
            <a:off x="10871351" y="8619318"/>
            <a:ext cx="291744" cy="297147"/>
          </a:xfrm>
          <a:custGeom>
            <a:avLst/>
            <a:gdLst/>
            <a:ahLst/>
            <a:cxnLst/>
            <a:rect r="r" b="b" t="t" l="l"/>
            <a:pathLst>
              <a:path h="297147" w="291744">
                <a:moveTo>
                  <a:pt x="0" y="0"/>
                </a:moveTo>
                <a:lnTo>
                  <a:pt x="291745" y="0"/>
                </a:lnTo>
                <a:lnTo>
                  <a:pt x="291745" y="297148"/>
                </a:lnTo>
                <a:lnTo>
                  <a:pt x="0" y="2971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2627415" y="9326076"/>
            <a:ext cx="291744" cy="297147"/>
          </a:xfrm>
          <a:custGeom>
            <a:avLst/>
            <a:gdLst/>
            <a:ahLst/>
            <a:cxnLst/>
            <a:rect r="r" b="b" t="t" l="l"/>
            <a:pathLst>
              <a:path h="297147" w="291744">
                <a:moveTo>
                  <a:pt x="0" y="0"/>
                </a:moveTo>
                <a:lnTo>
                  <a:pt x="291745" y="0"/>
                </a:lnTo>
                <a:lnTo>
                  <a:pt x="291745" y="297147"/>
                </a:lnTo>
                <a:lnTo>
                  <a:pt x="0" y="297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2614703" y="8612755"/>
            <a:ext cx="304457" cy="310274"/>
          </a:xfrm>
          <a:custGeom>
            <a:avLst/>
            <a:gdLst/>
            <a:ahLst/>
            <a:cxnLst/>
            <a:rect r="r" b="b" t="t" l="l"/>
            <a:pathLst>
              <a:path h="310274" w="304457">
                <a:moveTo>
                  <a:pt x="0" y="0"/>
                </a:moveTo>
                <a:lnTo>
                  <a:pt x="304457" y="0"/>
                </a:lnTo>
                <a:lnTo>
                  <a:pt x="304457" y="310274"/>
                </a:lnTo>
                <a:lnTo>
                  <a:pt x="0" y="310274"/>
                </a:lnTo>
                <a:lnTo>
                  <a:pt x="0" y="0"/>
                </a:lnTo>
                <a:close/>
              </a:path>
            </a:pathLst>
          </a:custGeom>
          <a:blipFill>
            <a:blip r:embed="rId11"/>
            <a:stretch>
              <a:fillRect l="0" t="0" r="0" b="0"/>
            </a:stretch>
          </a:blipFill>
        </p:spPr>
      </p:sp>
      <p:sp>
        <p:nvSpPr>
          <p:cNvPr name="Freeform 17" id="17"/>
          <p:cNvSpPr/>
          <p:nvPr/>
        </p:nvSpPr>
        <p:spPr>
          <a:xfrm flipH="false" flipV="false" rot="0">
            <a:off x="16110311" y="8996124"/>
            <a:ext cx="304457" cy="310274"/>
          </a:xfrm>
          <a:custGeom>
            <a:avLst/>
            <a:gdLst/>
            <a:ahLst/>
            <a:cxnLst/>
            <a:rect r="r" b="b" t="t" l="l"/>
            <a:pathLst>
              <a:path h="310274" w="304457">
                <a:moveTo>
                  <a:pt x="0" y="0"/>
                </a:moveTo>
                <a:lnTo>
                  <a:pt x="304457" y="0"/>
                </a:lnTo>
                <a:lnTo>
                  <a:pt x="304457" y="310275"/>
                </a:lnTo>
                <a:lnTo>
                  <a:pt x="0" y="310275"/>
                </a:lnTo>
                <a:lnTo>
                  <a:pt x="0" y="0"/>
                </a:lnTo>
                <a:close/>
              </a:path>
            </a:pathLst>
          </a:custGeom>
          <a:blipFill>
            <a:blip r:embed="rId11"/>
            <a:stretch>
              <a:fillRect l="0" t="0" r="0" b="0"/>
            </a:stretch>
          </a:blipFill>
        </p:spPr>
      </p:sp>
      <p:sp>
        <p:nvSpPr>
          <p:cNvPr name="Freeform 18" id="18"/>
          <p:cNvSpPr/>
          <p:nvPr/>
        </p:nvSpPr>
        <p:spPr>
          <a:xfrm flipH="false" flipV="false" rot="0">
            <a:off x="12627415" y="9002688"/>
            <a:ext cx="291744" cy="297147"/>
          </a:xfrm>
          <a:custGeom>
            <a:avLst/>
            <a:gdLst/>
            <a:ahLst/>
            <a:cxnLst/>
            <a:rect r="r" b="b" t="t" l="l"/>
            <a:pathLst>
              <a:path h="297147" w="291744">
                <a:moveTo>
                  <a:pt x="0" y="0"/>
                </a:moveTo>
                <a:lnTo>
                  <a:pt x="291745" y="0"/>
                </a:lnTo>
                <a:lnTo>
                  <a:pt x="291745" y="297147"/>
                </a:lnTo>
                <a:lnTo>
                  <a:pt x="0" y="297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4370767" y="9353332"/>
            <a:ext cx="291744" cy="297147"/>
          </a:xfrm>
          <a:custGeom>
            <a:avLst/>
            <a:gdLst/>
            <a:ahLst/>
            <a:cxnLst/>
            <a:rect r="r" b="b" t="t" l="l"/>
            <a:pathLst>
              <a:path h="297147" w="291744">
                <a:moveTo>
                  <a:pt x="0" y="0"/>
                </a:moveTo>
                <a:lnTo>
                  <a:pt x="291744" y="0"/>
                </a:lnTo>
                <a:lnTo>
                  <a:pt x="291744" y="297148"/>
                </a:lnTo>
                <a:lnTo>
                  <a:pt x="0" y="2971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4358055" y="8640011"/>
            <a:ext cx="304457" cy="310274"/>
          </a:xfrm>
          <a:custGeom>
            <a:avLst/>
            <a:gdLst/>
            <a:ahLst/>
            <a:cxnLst/>
            <a:rect r="r" b="b" t="t" l="l"/>
            <a:pathLst>
              <a:path h="310274" w="304457">
                <a:moveTo>
                  <a:pt x="0" y="0"/>
                </a:moveTo>
                <a:lnTo>
                  <a:pt x="304456" y="0"/>
                </a:lnTo>
                <a:lnTo>
                  <a:pt x="304456" y="310275"/>
                </a:lnTo>
                <a:lnTo>
                  <a:pt x="0" y="310275"/>
                </a:lnTo>
                <a:lnTo>
                  <a:pt x="0" y="0"/>
                </a:lnTo>
                <a:close/>
              </a:path>
            </a:pathLst>
          </a:custGeom>
          <a:blipFill>
            <a:blip r:embed="rId11"/>
            <a:stretch>
              <a:fillRect l="0" t="0" r="0" b="0"/>
            </a:stretch>
          </a:blipFill>
        </p:spPr>
      </p:sp>
      <p:sp>
        <p:nvSpPr>
          <p:cNvPr name="Freeform 21" id="21"/>
          <p:cNvSpPr/>
          <p:nvPr/>
        </p:nvSpPr>
        <p:spPr>
          <a:xfrm flipH="false" flipV="false" rot="0">
            <a:off x="14370767" y="9029945"/>
            <a:ext cx="291744" cy="297147"/>
          </a:xfrm>
          <a:custGeom>
            <a:avLst/>
            <a:gdLst/>
            <a:ahLst/>
            <a:cxnLst/>
            <a:rect r="r" b="b" t="t" l="l"/>
            <a:pathLst>
              <a:path h="297147" w="291744">
                <a:moveTo>
                  <a:pt x="0" y="0"/>
                </a:moveTo>
                <a:lnTo>
                  <a:pt x="291744" y="0"/>
                </a:lnTo>
                <a:lnTo>
                  <a:pt x="291744" y="297147"/>
                </a:lnTo>
                <a:lnTo>
                  <a:pt x="0" y="297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6110311" y="8640011"/>
            <a:ext cx="304457" cy="310274"/>
          </a:xfrm>
          <a:custGeom>
            <a:avLst/>
            <a:gdLst/>
            <a:ahLst/>
            <a:cxnLst/>
            <a:rect r="r" b="b" t="t" l="l"/>
            <a:pathLst>
              <a:path h="310274" w="304457">
                <a:moveTo>
                  <a:pt x="0" y="0"/>
                </a:moveTo>
                <a:lnTo>
                  <a:pt x="304457" y="0"/>
                </a:lnTo>
                <a:lnTo>
                  <a:pt x="304457" y="310275"/>
                </a:lnTo>
                <a:lnTo>
                  <a:pt x="0" y="310275"/>
                </a:lnTo>
                <a:lnTo>
                  <a:pt x="0" y="0"/>
                </a:lnTo>
                <a:close/>
              </a:path>
            </a:pathLst>
          </a:custGeom>
          <a:blipFill>
            <a:blip r:embed="rId11"/>
            <a:stretch>
              <a:fillRect l="0" t="0" r="0" b="0"/>
            </a:stretch>
          </a:blipFill>
        </p:spPr>
      </p:sp>
      <p:sp>
        <p:nvSpPr>
          <p:cNvPr name="Freeform 23" id="23"/>
          <p:cNvSpPr/>
          <p:nvPr/>
        </p:nvSpPr>
        <p:spPr>
          <a:xfrm flipH="false" flipV="false" rot="0">
            <a:off x="16110311" y="9353332"/>
            <a:ext cx="304457" cy="310274"/>
          </a:xfrm>
          <a:custGeom>
            <a:avLst/>
            <a:gdLst/>
            <a:ahLst/>
            <a:cxnLst/>
            <a:rect r="r" b="b" t="t" l="l"/>
            <a:pathLst>
              <a:path h="310274" w="304457">
                <a:moveTo>
                  <a:pt x="0" y="0"/>
                </a:moveTo>
                <a:lnTo>
                  <a:pt x="304457" y="0"/>
                </a:lnTo>
                <a:lnTo>
                  <a:pt x="304457" y="310275"/>
                </a:lnTo>
                <a:lnTo>
                  <a:pt x="0" y="310275"/>
                </a:lnTo>
                <a:lnTo>
                  <a:pt x="0" y="0"/>
                </a:lnTo>
                <a:close/>
              </a:path>
            </a:pathLst>
          </a:custGeom>
          <a:blipFill>
            <a:blip r:embed="rId11"/>
            <a:stretch>
              <a:fillRect l="0" t="0" r="0" b="0"/>
            </a:stretch>
          </a:blipFill>
        </p:spPr>
      </p:sp>
      <p:sp>
        <p:nvSpPr>
          <p:cNvPr name="Freeform 24" id="24"/>
          <p:cNvSpPr/>
          <p:nvPr/>
        </p:nvSpPr>
        <p:spPr>
          <a:xfrm flipH="false" flipV="false" rot="0">
            <a:off x="9140712" y="9744821"/>
            <a:ext cx="291744" cy="297147"/>
          </a:xfrm>
          <a:custGeom>
            <a:avLst/>
            <a:gdLst/>
            <a:ahLst/>
            <a:cxnLst/>
            <a:rect r="r" b="b" t="t" l="l"/>
            <a:pathLst>
              <a:path h="297147" w="291744">
                <a:moveTo>
                  <a:pt x="0" y="0"/>
                </a:moveTo>
                <a:lnTo>
                  <a:pt x="291744" y="0"/>
                </a:lnTo>
                <a:lnTo>
                  <a:pt x="291744" y="297147"/>
                </a:lnTo>
                <a:lnTo>
                  <a:pt x="0" y="297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0884064" y="9732789"/>
            <a:ext cx="291744" cy="297147"/>
          </a:xfrm>
          <a:custGeom>
            <a:avLst/>
            <a:gdLst/>
            <a:ahLst/>
            <a:cxnLst/>
            <a:rect r="r" b="b" t="t" l="l"/>
            <a:pathLst>
              <a:path h="297147" w="291744">
                <a:moveTo>
                  <a:pt x="0" y="0"/>
                </a:moveTo>
                <a:lnTo>
                  <a:pt x="291744" y="0"/>
                </a:lnTo>
                <a:lnTo>
                  <a:pt x="291744" y="297147"/>
                </a:lnTo>
                <a:lnTo>
                  <a:pt x="0" y="297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12627415" y="9720757"/>
            <a:ext cx="291744" cy="297147"/>
          </a:xfrm>
          <a:custGeom>
            <a:avLst/>
            <a:gdLst/>
            <a:ahLst/>
            <a:cxnLst/>
            <a:rect r="r" b="b" t="t" l="l"/>
            <a:pathLst>
              <a:path h="297147" w="291744">
                <a:moveTo>
                  <a:pt x="0" y="0"/>
                </a:moveTo>
                <a:lnTo>
                  <a:pt x="291745" y="0"/>
                </a:lnTo>
                <a:lnTo>
                  <a:pt x="291745" y="297147"/>
                </a:lnTo>
                <a:lnTo>
                  <a:pt x="0" y="297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14370767" y="9748013"/>
            <a:ext cx="291744" cy="297147"/>
          </a:xfrm>
          <a:custGeom>
            <a:avLst/>
            <a:gdLst/>
            <a:ahLst/>
            <a:cxnLst/>
            <a:rect r="r" b="b" t="t" l="l"/>
            <a:pathLst>
              <a:path h="297147" w="291744">
                <a:moveTo>
                  <a:pt x="0" y="0"/>
                </a:moveTo>
                <a:lnTo>
                  <a:pt x="291744" y="0"/>
                </a:lnTo>
                <a:lnTo>
                  <a:pt x="291744" y="297147"/>
                </a:lnTo>
                <a:lnTo>
                  <a:pt x="0" y="297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0">
            <a:off x="16110311" y="9748013"/>
            <a:ext cx="304457" cy="310274"/>
          </a:xfrm>
          <a:custGeom>
            <a:avLst/>
            <a:gdLst/>
            <a:ahLst/>
            <a:cxnLst/>
            <a:rect r="r" b="b" t="t" l="l"/>
            <a:pathLst>
              <a:path h="310274" w="304457">
                <a:moveTo>
                  <a:pt x="0" y="0"/>
                </a:moveTo>
                <a:lnTo>
                  <a:pt x="304457" y="0"/>
                </a:lnTo>
                <a:lnTo>
                  <a:pt x="304457" y="310274"/>
                </a:lnTo>
                <a:lnTo>
                  <a:pt x="0" y="310274"/>
                </a:lnTo>
                <a:lnTo>
                  <a:pt x="0" y="0"/>
                </a:lnTo>
                <a:close/>
              </a:path>
            </a:pathLst>
          </a:custGeom>
          <a:blipFill>
            <a:blip r:embed="rId11"/>
            <a:stretch>
              <a:fillRect l="0" t="0" r="0" b="0"/>
            </a:stretch>
          </a:blipFill>
        </p:spPr>
      </p:sp>
      <p:sp>
        <p:nvSpPr>
          <p:cNvPr name="TextBox 29" id="29"/>
          <p:cNvSpPr txBox="true"/>
          <p:nvPr/>
        </p:nvSpPr>
        <p:spPr>
          <a:xfrm rot="0">
            <a:off x="17437057" y="8816207"/>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5</a:t>
            </a:r>
          </a:p>
        </p:txBody>
      </p:sp>
      <p:sp>
        <p:nvSpPr>
          <p:cNvPr name="TextBox 30" id="30"/>
          <p:cNvSpPr txBox="true"/>
          <p:nvPr/>
        </p:nvSpPr>
        <p:spPr>
          <a:xfrm rot="0">
            <a:off x="1512185" y="1126508"/>
            <a:ext cx="8457083" cy="1692040"/>
          </a:xfrm>
          <a:prstGeom prst="rect">
            <a:avLst/>
          </a:prstGeom>
        </p:spPr>
        <p:txBody>
          <a:bodyPr anchor="t" rtlCol="false" tIns="0" lIns="0" bIns="0" rIns="0">
            <a:spAutoFit/>
          </a:bodyPr>
          <a:lstStyle/>
          <a:p>
            <a:pPr algn="ctr">
              <a:lnSpc>
                <a:spcPts val="12616"/>
              </a:lnSpc>
            </a:pPr>
            <a:r>
              <a:rPr lang="en-US" sz="12616">
                <a:solidFill>
                  <a:srgbClr val="000000"/>
                </a:solidFill>
                <a:latin typeface="Cocomat Pro"/>
                <a:ea typeface="Cocomat Pro"/>
                <a:cs typeface="Cocomat Pro"/>
                <a:sym typeface="Cocomat Pro"/>
              </a:rPr>
              <a:t>Analysis</a:t>
            </a:r>
          </a:p>
        </p:txBody>
      </p:sp>
      <p:sp>
        <p:nvSpPr>
          <p:cNvPr name="TextBox 31" id="31"/>
          <p:cNvSpPr txBox="true"/>
          <p:nvPr/>
        </p:nvSpPr>
        <p:spPr>
          <a:xfrm rot="0">
            <a:off x="4980464" y="8605283"/>
            <a:ext cx="321885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Cosmetic Recommendation</a:t>
            </a:r>
          </a:p>
        </p:txBody>
      </p:sp>
      <p:sp>
        <p:nvSpPr>
          <p:cNvPr name="TextBox 32" id="32"/>
          <p:cNvSpPr txBox="true"/>
          <p:nvPr/>
        </p:nvSpPr>
        <p:spPr>
          <a:xfrm rot="0">
            <a:off x="5172561" y="8964588"/>
            <a:ext cx="3026758"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Fashion Recommendation</a:t>
            </a:r>
          </a:p>
        </p:txBody>
      </p:sp>
      <p:sp>
        <p:nvSpPr>
          <p:cNvPr name="TextBox 33" id="33"/>
          <p:cNvSpPr txBox="true"/>
          <p:nvPr/>
        </p:nvSpPr>
        <p:spPr>
          <a:xfrm rot="0">
            <a:off x="2247831" y="9312040"/>
            <a:ext cx="5951488"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Personalized Fashion &amp; Cosmetic Recommendation</a:t>
            </a:r>
          </a:p>
        </p:txBody>
      </p:sp>
      <p:sp>
        <p:nvSpPr>
          <p:cNvPr name="TextBox 34" id="34"/>
          <p:cNvSpPr txBox="true"/>
          <p:nvPr/>
        </p:nvSpPr>
        <p:spPr>
          <a:xfrm rot="0">
            <a:off x="15630865" y="7503879"/>
            <a:ext cx="1282898" cy="984983"/>
          </a:xfrm>
          <a:prstGeom prst="rect">
            <a:avLst/>
          </a:prstGeom>
        </p:spPr>
        <p:txBody>
          <a:bodyPr anchor="t" rtlCol="false" tIns="0" lIns="0" bIns="0" rIns="0">
            <a:spAutoFit/>
          </a:bodyPr>
          <a:lstStyle/>
          <a:p>
            <a:pPr algn="ctr">
              <a:lnSpc>
                <a:spcPts val="3984"/>
              </a:lnSpc>
            </a:pPr>
            <a:r>
              <a:rPr lang="en-US" sz="2846" b="true">
                <a:solidFill>
                  <a:srgbClr val="000000"/>
                </a:solidFill>
                <a:latin typeface="Canva Sans Bold"/>
                <a:ea typeface="Canva Sans Bold"/>
                <a:cs typeface="Canva Sans Bold"/>
                <a:sym typeface="Canva Sans Bold"/>
              </a:rPr>
              <a:t>Our </a:t>
            </a:r>
          </a:p>
          <a:p>
            <a:pPr algn="ctr">
              <a:lnSpc>
                <a:spcPts val="3984"/>
              </a:lnSpc>
              <a:spcBef>
                <a:spcPct val="0"/>
              </a:spcBef>
            </a:pPr>
            <a:r>
              <a:rPr lang="en-US" b="true" sz="2846">
                <a:solidFill>
                  <a:srgbClr val="000000"/>
                </a:solidFill>
                <a:latin typeface="Canva Sans Bold"/>
                <a:ea typeface="Canva Sans Bold"/>
                <a:cs typeface="Canva Sans Bold"/>
                <a:sym typeface="Canva Sans Bold"/>
              </a:rPr>
              <a:t>Project</a:t>
            </a:r>
          </a:p>
        </p:txBody>
      </p:sp>
      <p:sp>
        <p:nvSpPr>
          <p:cNvPr name="TextBox 35" id="35"/>
          <p:cNvSpPr txBox="true"/>
          <p:nvPr/>
        </p:nvSpPr>
        <p:spPr>
          <a:xfrm rot="0">
            <a:off x="7244248" y="9735072"/>
            <a:ext cx="955071"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Chatbot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609442" y="3430085"/>
            <a:ext cx="11447048" cy="5487120"/>
          </a:xfrm>
          <a:custGeom>
            <a:avLst/>
            <a:gdLst/>
            <a:ahLst/>
            <a:cxnLst/>
            <a:rect r="r" b="b" t="t" l="l"/>
            <a:pathLst>
              <a:path h="5487120" w="11447048">
                <a:moveTo>
                  <a:pt x="0" y="0"/>
                </a:moveTo>
                <a:lnTo>
                  <a:pt x="11447048" y="0"/>
                </a:lnTo>
                <a:lnTo>
                  <a:pt x="11447048" y="5487120"/>
                </a:lnTo>
                <a:lnTo>
                  <a:pt x="0" y="5487120"/>
                </a:lnTo>
                <a:lnTo>
                  <a:pt x="0" y="0"/>
                </a:lnTo>
                <a:close/>
              </a:path>
            </a:pathLst>
          </a:custGeom>
          <a:blipFill>
            <a:blip r:embed="rId2"/>
            <a:stretch>
              <a:fillRect l="-522" t="-777" r="-522"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6</a:t>
            </a:r>
          </a:p>
        </p:txBody>
      </p:sp>
      <p:sp>
        <p:nvSpPr>
          <p:cNvPr name="TextBox 4" id="4"/>
          <p:cNvSpPr txBox="true"/>
          <p:nvPr/>
        </p:nvSpPr>
        <p:spPr>
          <a:xfrm rot="0">
            <a:off x="331395" y="2859855"/>
            <a:ext cx="12814869" cy="6057350"/>
          </a:xfrm>
          <a:prstGeom prst="rect">
            <a:avLst/>
          </a:prstGeom>
        </p:spPr>
        <p:txBody>
          <a:bodyPr anchor="t" rtlCol="false" tIns="0" lIns="0" bIns="0" rIns="0">
            <a:spAutoFit/>
          </a:bodyPr>
          <a:lstStyle/>
          <a:p>
            <a:pPr algn="ctr">
              <a:lnSpc>
                <a:spcPts val="3705"/>
              </a:lnSpc>
            </a:pPr>
          </a:p>
          <a:p>
            <a:pPr algn="l">
              <a:lnSpc>
                <a:spcPts val="3705"/>
              </a:lnSpc>
            </a:pPr>
          </a:p>
          <a:p>
            <a:pPr algn="l" marL="571409" indent="-285705" lvl="1">
              <a:lnSpc>
                <a:spcPts val="3705"/>
              </a:lnSpc>
              <a:buFont typeface="Arial"/>
              <a:buChar char="•"/>
            </a:pPr>
            <a:r>
              <a:rPr lang="en-US" sz="2646">
                <a:solidFill>
                  <a:srgbClr val="000000"/>
                </a:solidFill>
                <a:latin typeface="Canva Sans"/>
                <a:ea typeface="Canva Sans"/>
                <a:cs typeface="Canva Sans"/>
                <a:sym typeface="Canva Sans"/>
              </a:rPr>
              <a:t>Mult</a:t>
            </a:r>
            <a:r>
              <a:rPr lang="en-US" sz="2646">
                <a:solidFill>
                  <a:srgbClr val="000000"/>
                </a:solidFill>
                <a:latin typeface="Canva Sans"/>
                <a:ea typeface="Canva Sans"/>
                <a:cs typeface="Canva Sans"/>
                <a:sym typeface="Canva Sans"/>
              </a:rPr>
              <a:t>imodal RAG System Chatbot</a:t>
            </a:r>
          </a:p>
          <a:p>
            <a:pPr algn="l" marL="571409" indent="-285705" lvl="1">
              <a:lnSpc>
                <a:spcPts val="3705"/>
              </a:lnSpc>
              <a:buFont typeface="Arial"/>
              <a:buChar char="•"/>
            </a:pPr>
            <a:r>
              <a:rPr lang="en-US" sz="2646">
                <a:solidFill>
                  <a:srgbClr val="000000"/>
                </a:solidFill>
                <a:latin typeface="Canva Sans"/>
                <a:ea typeface="Canva Sans"/>
                <a:cs typeface="Canva Sans"/>
                <a:sym typeface="Canva Sans"/>
              </a:rPr>
              <a:t>User Friendly Chatbot</a:t>
            </a:r>
          </a:p>
          <a:p>
            <a:pPr algn="l" marL="571409" indent="-285705" lvl="1">
              <a:lnSpc>
                <a:spcPts val="3705"/>
              </a:lnSpc>
              <a:buFont typeface="Arial"/>
              <a:buChar char="•"/>
            </a:pPr>
            <a:r>
              <a:rPr lang="en-US" sz="2646">
                <a:solidFill>
                  <a:srgbClr val="000000"/>
                </a:solidFill>
                <a:latin typeface="Canva Sans"/>
                <a:ea typeface="Canva Sans"/>
                <a:cs typeface="Canva Sans"/>
                <a:sym typeface="Canva Sans"/>
              </a:rPr>
              <a:t>Personaliz</a:t>
            </a:r>
            <a:r>
              <a:rPr lang="en-US" sz="2646">
                <a:solidFill>
                  <a:srgbClr val="000000"/>
                </a:solidFill>
                <a:latin typeface="Canva Sans"/>
                <a:ea typeface="Canva Sans"/>
                <a:cs typeface="Canva Sans"/>
                <a:sym typeface="Canva Sans"/>
              </a:rPr>
              <a:t>ed Recommendations</a:t>
            </a:r>
          </a:p>
          <a:p>
            <a:pPr algn="l" marL="571409" indent="-285705" lvl="1">
              <a:lnSpc>
                <a:spcPts val="3705"/>
              </a:lnSpc>
              <a:buFont typeface="Arial"/>
              <a:buChar char="•"/>
            </a:pPr>
            <a:r>
              <a:rPr lang="en-US" sz="2646">
                <a:solidFill>
                  <a:srgbClr val="000000"/>
                </a:solidFill>
                <a:latin typeface="Canva Sans"/>
                <a:ea typeface="Canva Sans"/>
                <a:cs typeface="Canva Sans"/>
                <a:sym typeface="Canva Sans"/>
              </a:rPr>
              <a:t>User-Friendly Interface</a:t>
            </a:r>
          </a:p>
          <a:p>
            <a:pPr algn="l" marL="571409" indent="-285705" lvl="1">
              <a:lnSpc>
                <a:spcPts val="3705"/>
              </a:lnSpc>
              <a:buFont typeface="Arial"/>
              <a:buChar char="•"/>
            </a:pPr>
            <a:r>
              <a:rPr lang="en-US" sz="2646">
                <a:solidFill>
                  <a:srgbClr val="000000"/>
                </a:solidFill>
                <a:latin typeface="Canva Sans"/>
                <a:ea typeface="Canva Sans"/>
                <a:cs typeface="Canva Sans"/>
                <a:sym typeface="Canva Sans"/>
              </a:rPr>
              <a:t>Sustainability Integration</a:t>
            </a:r>
          </a:p>
          <a:p>
            <a:pPr algn="l" marL="571409" indent="-285705" lvl="1">
              <a:lnSpc>
                <a:spcPts val="3705"/>
              </a:lnSpc>
              <a:buFont typeface="Arial"/>
              <a:buChar char="•"/>
            </a:pPr>
            <a:r>
              <a:rPr lang="en-US" sz="2646">
                <a:solidFill>
                  <a:srgbClr val="000000"/>
                </a:solidFill>
                <a:latin typeface="Canva Sans"/>
                <a:ea typeface="Canva Sans"/>
                <a:cs typeface="Canva Sans"/>
                <a:sym typeface="Canva Sans"/>
              </a:rPr>
              <a:t>Trend Analysis</a:t>
            </a:r>
          </a:p>
          <a:p>
            <a:pPr algn="l" marL="571409" indent="-285705" lvl="1">
              <a:lnSpc>
                <a:spcPts val="3705"/>
              </a:lnSpc>
              <a:buFont typeface="Arial"/>
              <a:buChar char="•"/>
            </a:pPr>
            <a:r>
              <a:rPr lang="en-US" sz="2646">
                <a:solidFill>
                  <a:srgbClr val="000000"/>
                </a:solidFill>
                <a:latin typeface="Canva Sans"/>
                <a:ea typeface="Canva Sans"/>
                <a:cs typeface="Canva Sans"/>
                <a:sym typeface="Canva Sans"/>
              </a:rPr>
              <a:t>Image and Text Processing</a:t>
            </a:r>
          </a:p>
          <a:p>
            <a:pPr algn="l" marL="571409" indent="-285705" lvl="1">
              <a:lnSpc>
                <a:spcPts val="3705"/>
              </a:lnSpc>
              <a:buFont typeface="Arial"/>
              <a:buChar char="•"/>
            </a:pPr>
            <a:r>
              <a:rPr lang="en-US" sz="2646">
                <a:solidFill>
                  <a:srgbClr val="000000"/>
                </a:solidFill>
                <a:latin typeface="Canva Sans"/>
                <a:ea typeface="Canva Sans"/>
                <a:cs typeface="Canva Sans"/>
                <a:sym typeface="Canva Sans"/>
              </a:rPr>
              <a:t>OpenCLIP for Embeddings</a:t>
            </a:r>
          </a:p>
          <a:p>
            <a:pPr algn="l" marL="571409" indent="-285705" lvl="1">
              <a:lnSpc>
                <a:spcPts val="3705"/>
              </a:lnSpc>
              <a:buFont typeface="Arial"/>
              <a:buChar char="•"/>
            </a:pPr>
            <a:r>
              <a:rPr lang="en-US" sz="2646">
                <a:solidFill>
                  <a:srgbClr val="000000"/>
                </a:solidFill>
                <a:latin typeface="Canva Sans"/>
                <a:ea typeface="Canva Sans"/>
                <a:cs typeface="Canva Sans"/>
                <a:sym typeface="Canva Sans"/>
              </a:rPr>
              <a:t>Real-Time Updates</a:t>
            </a:r>
          </a:p>
          <a:p>
            <a:pPr algn="l" marL="571409" indent="-285705" lvl="1">
              <a:lnSpc>
                <a:spcPts val="3705"/>
              </a:lnSpc>
              <a:buFont typeface="Arial"/>
              <a:buChar char="•"/>
            </a:pPr>
            <a:r>
              <a:rPr lang="en-US" sz="2646">
                <a:solidFill>
                  <a:srgbClr val="000000"/>
                </a:solidFill>
                <a:latin typeface="Canva Sans"/>
                <a:ea typeface="Canva Sans"/>
                <a:cs typeface="Canva Sans"/>
                <a:sym typeface="Canva Sans"/>
              </a:rPr>
              <a:t>AI-Driven Insights</a:t>
            </a:r>
          </a:p>
          <a:p>
            <a:pPr algn="l">
              <a:lnSpc>
                <a:spcPts val="3705"/>
              </a:lnSpc>
              <a:spcBef>
                <a:spcPct val="0"/>
              </a:spcBef>
            </a:pPr>
          </a:p>
        </p:txBody>
      </p:sp>
      <p:sp>
        <p:nvSpPr>
          <p:cNvPr name="Freeform 5" id="5"/>
          <p:cNvSpPr/>
          <p:nvPr/>
        </p:nvSpPr>
        <p:spPr>
          <a:xfrm flipH="false" flipV="false" rot="0">
            <a:off x="-12342101" y="5286336"/>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4075394" y="562703"/>
            <a:ext cx="1824632" cy="1530935"/>
            <a:chOff x="0" y="0"/>
            <a:chExt cx="2432843" cy="2041247"/>
          </a:xfrm>
        </p:grpSpPr>
        <p:grpSp>
          <p:nvGrpSpPr>
            <p:cNvPr name="Group 7" id="7"/>
            <p:cNvGrpSpPr/>
            <p:nvPr/>
          </p:nvGrpSpPr>
          <p:grpSpPr>
            <a:xfrm rot="0">
              <a:off x="391596" y="0"/>
              <a:ext cx="2041247" cy="204124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0" id="10"/>
          <p:cNvSpPr txBox="true"/>
          <p:nvPr/>
        </p:nvSpPr>
        <p:spPr>
          <a:xfrm rot="0">
            <a:off x="4915458" y="596451"/>
            <a:ext cx="8457083" cy="1692040"/>
          </a:xfrm>
          <a:prstGeom prst="rect">
            <a:avLst/>
          </a:prstGeom>
        </p:spPr>
        <p:txBody>
          <a:bodyPr anchor="t" rtlCol="false" tIns="0" lIns="0" bIns="0" rIns="0">
            <a:spAutoFit/>
          </a:bodyPr>
          <a:lstStyle/>
          <a:p>
            <a:pPr algn="ctr">
              <a:lnSpc>
                <a:spcPts val="12616"/>
              </a:lnSpc>
            </a:pPr>
            <a:r>
              <a:rPr lang="en-US" sz="12616">
                <a:solidFill>
                  <a:srgbClr val="000000"/>
                </a:solidFill>
                <a:latin typeface="Cocomat Pro"/>
                <a:ea typeface="Cocomat Pro"/>
                <a:cs typeface="Cocomat Pro"/>
                <a:sym typeface="Cocomat Pro"/>
              </a:rPr>
              <a:t>Solution</a:t>
            </a:r>
          </a:p>
        </p:txBody>
      </p:sp>
      <p:sp>
        <p:nvSpPr>
          <p:cNvPr name="Freeform 11" id="11"/>
          <p:cNvSpPr/>
          <p:nvPr/>
        </p:nvSpPr>
        <p:spPr>
          <a:xfrm flipH="false" flipV="false" rot="0">
            <a:off x="15326316" y="1591700"/>
            <a:ext cx="2165806" cy="1433370"/>
          </a:xfrm>
          <a:custGeom>
            <a:avLst/>
            <a:gdLst/>
            <a:ahLst/>
            <a:cxnLst/>
            <a:rect r="r" b="b" t="t" l="l"/>
            <a:pathLst>
              <a:path h="1433370" w="2165806">
                <a:moveTo>
                  <a:pt x="0" y="0"/>
                </a:moveTo>
                <a:lnTo>
                  <a:pt x="2165806" y="0"/>
                </a:lnTo>
                <a:lnTo>
                  <a:pt x="2165806" y="1433370"/>
                </a:lnTo>
                <a:lnTo>
                  <a:pt x="0" y="14333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2" id="12"/>
          <p:cNvPicPr>
            <a:picLocks noChangeAspect="true"/>
          </p:cNvPicPr>
          <p:nvPr/>
        </p:nvPicPr>
        <p:blipFill>
          <a:blip r:embed="rId7"/>
          <a:srcRect l="0" t="0" r="0" b="0"/>
          <a:stretch>
            <a:fillRect/>
          </a:stretch>
        </p:blipFill>
        <p:spPr>
          <a:xfrm flipH="true" flipV="false" rot="0">
            <a:off x="14842084" y="393564"/>
            <a:ext cx="1128737" cy="541794"/>
          </a:xfrm>
          <a:prstGeom prst="rect">
            <a:avLst/>
          </a:prstGeom>
        </p:spPr>
      </p:pic>
      <p:pic>
        <p:nvPicPr>
          <p:cNvPr name="Picture 13" id="13"/>
          <p:cNvPicPr>
            <a:picLocks noChangeAspect="true"/>
          </p:cNvPicPr>
          <p:nvPr/>
        </p:nvPicPr>
        <p:blipFill>
          <a:blip r:embed="rId7"/>
          <a:srcRect l="0" t="0" r="0" b="0"/>
          <a:stretch>
            <a:fillRect/>
          </a:stretch>
        </p:blipFill>
        <p:spPr>
          <a:xfrm flipH="true" flipV="false" rot="0">
            <a:off x="16927753" y="1723377"/>
            <a:ext cx="1128737" cy="54179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09396" y="3948245"/>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7</a:t>
            </a:r>
          </a:p>
        </p:txBody>
      </p:sp>
      <p:sp>
        <p:nvSpPr>
          <p:cNvPr name="Freeform 4" id="4"/>
          <p:cNvSpPr/>
          <p:nvPr/>
        </p:nvSpPr>
        <p:spPr>
          <a:xfrm flipH="false" flipV="false" rot="0">
            <a:off x="2593877" y="2733850"/>
            <a:ext cx="13540292" cy="6973250"/>
          </a:xfrm>
          <a:custGeom>
            <a:avLst/>
            <a:gdLst/>
            <a:ahLst/>
            <a:cxnLst/>
            <a:rect r="r" b="b" t="t" l="l"/>
            <a:pathLst>
              <a:path h="6973250" w="13540292">
                <a:moveTo>
                  <a:pt x="0" y="0"/>
                </a:moveTo>
                <a:lnTo>
                  <a:pt x="13540292" y="0"/>
                </a:lnTo>
                <a:lnTo>
                  <a:pt x="13540292" y="6973250"/>
                </a:lnTo>
                <a:lnTo>
                  <a:pt x="0" y="6973250"/>
                </a:lnTo>
                <a:lnTo>
                  <a:pt x="0" y="0"/>
                </a:lnTo>
                <a:close/>
              </a:path>
            </a:pathLst>
          </a:custGeom>
          <a:blipFill>
            <a:blip r:embed="rId4"/>
            <a:stretch>
              <a:fillRect l="0" t="0" r="0" b="0"/>
            </a:stretch>
          </a:blipFill>
        </p:spPr>
      </p:sp>
      <p:sp>
        <p:nvSpPr>
          <p:cNvPr name="TextBox 5" id="5"/>
          <p:cNvSpPr txBox="true"/>
          <p:nvPr/>
        </p:nvSpPr>
        <p:spPr>
          <a:xfrm rot="0">
            <a:off x="7142425" y="1819275"/>
            <a:ext cx="4443196" cy="63950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Cocomat Pro"/>
                <a:ea typeface="Cocomat Pro"/>
                <a:cs typeface="Cocomat Pro"/>
                <a:sym typeface="Cocomat Pro"/>
              </a:rPr>
              <a:t>Data Flow Diagram</a:t>
            </a:r>
          </a:p>
        </p:txBody>
      </p:sp>
      <p:sp>
        <p:nvSpPr>
          <p:cNvPr name="TextBox 6" id="6"/>
          <p:cNvSpPr txBox="true"/>
          <p:nvPr/>
        </p:nvSpPr>
        <p:spPr>
          <a:xfrm rot="0">
            <a:off x="5135481" y="296980"/>
            <a:ext cx="8457083" cy="1692040"/>
          </a:xfrm>
          <a:prstGeom prst="rect">
            <a:avLst/>
          </a:prstGeom>
        </p:spPr>
        <p:txBody>
          <a:bodyPr anchor="t" rtlCol="false" tIns="0" lIns="0" bIns="0" rIns="0">
            <a:spAutoFit/>
          </a:bodyPr>
          <a:lstStyle/>
          <a:p>
            <a:pPr algn="ctr">
              <a:lnSpc>
                <a:spcPts val="12616"/>
              </a:lnSpc>
            </a:pPr>
            <a:r>
              <a:rPr lang="en-US" sz="12616">
                <a:solidFill>
                  <a:srgbClr val="000000"/>
                </a:solidFill>
                <a:latin typeface="Cocomat Pro"/>
                <a:ea typeface="Cocomat Pro"/>
                <a:cs typeface="Cocomat Pro"/>
                <a:sym typeface="Cocomat Pro"/>
              </a:rPr>
              <a:t>Solution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497916" y="5143500"/>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5513" y="2183127"/>
            <a:ext cx="15076973" cy="8103873"/>
          </a:xfrm>
          <a:custGeom>
            <a:avLst/>
            <a:gdLst/>
            <a:ahLst/>
            <a:cxnLst/>
            <a:rect r="r" b="b" t="t" l="l"/>
            <a:pathLst>
              <a:path h="8103873" w="15076973">
                <a:moveTo>
                  <a:pt x="0" y="0"/>
                </a:moveTo>
                <a:lnTo>
                  <a:pt x="15076974" y="0"/>
                </a:lnTo>
                <a:lnTo>
                  <a:pt x="15076974" y="8103873"/>
                </a:lnTo>
                <a:lnTo>
                  <a:pt x="0" y="8103873"/>
                </a:lnTo>
                <a:lnTo>
                  <a:pt x="0" y="0"/>
                </a:lnTo>
                <a:close/>
              </a:path>
            </a:pathLst>
          </a:custGeom>
          <a:blipFill>
            <a:blip r:embed="rId4"/>
            <a:stretch>
              <a:fillRect l="0" t="0" r="0" b="0"/>
            </a:stretch>
          </a:blipFill>
        </p:spPr>
      </p:sp>
      <p:sp>
        <p:nvSpPr>
          <p:cNvPr name="TextBox 4" id="4"/>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8</a:t>
            </a:r>
          </a:p>
        </p:txBody>
      </p:sp>
      <p:sp>
        <p:nvSpPr>
          <p:cNvPr name="TextBox 5" id="5"/>
          <p:cNvSpPr txBox="true"/>
          <p:nvPr/>
        </p:nvSpPr>
        <p:spPr>
          <a:xfrm rot="0">
            <a:off x="5135481" y="296980"/>
            <a:ext cx="8457083" cy="1692040"/>
          </a:xfrm>
          <a:prstGeom prst="rect">
            <a:avLst/>
          </a:prstGeom>
        </p:spPr>
        <p:txBody>
          <a:bodyPr anchor="t" rtlCol="false" tIns="0" lIns="0" bIns="0" rIns="0">
            <a:spAutoFit/>
          </a:bodyPr>
          <a:lstStyle/>
          <a:p>
            <a:pPr algn="ctr">
              <a:lnSpc>
                <a:spcPts val="12616"/>
              </a:lnSpc>
            </a:pPr>
            <a:r>
              <a:rPr lang="en-US" sz="12616">
                <a:solidFill>
                  <a:srgbClr val="000000"/>
                </a:solidFill>
                <a:latin typeface="Cocomat Pro"/>
                <a:ea typeface="Cocomat Pro"/>
                <a:cs typeface="Cocomat Pro"/>
                <a:sym typeface="Cocomat Pro"/>
              </a:rPr>
              <a:t>Solution</a:t>
            </a:r>
          </a:p>
        </p:txBody>
      </p:sp>
      <p:sp>
        <p:nvSpPr>
          <p:cNvPr name="TextBox 6" id="6"/>
          <p:cNvSpPr txBox="true"/>
          <p:nvPr/>
        </p:nvSpPr>
        <p:spPr>
          <a:xfrm rot="0">
            <a:off x="5897190" y="1631197"/>
            <a:ext cx="6493620" cy="639446"/>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Cocomat Pro"/>
                <a:ea typeface="Cocomat Pro"/>
                <a:cs typeface="Cocomat Pro"/>
                <a:sym typeface="Cocomat Pro"/>
              </a:rPr>
              <a:t>Use Case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30855" y="1567061"/>
            <a:ext cx="4525220" cy="2883136"/>
            <a:chOff x="0" y="0"/>
            <a:chExt cx="6033627" cy="3844182"/>
          </a:xfrm>
        </p:grpSpPr>
        <p:sp>
          <p:nvSpPr>
            <p:cNvPr name="Freeform 3" id="3"/>
            <p:cNvSpPr/>
            <p:nvPr/>
          </p:nvSpPr>
          <p:spPr>
            <a:xfrm flipH="false" flipV="false" rot="0">
              <a:off x="4147862" y="22968"/>
              <a:ext cx="1319485" cy="2562240"/>
            </a:xfrm>
            <a:custGeom>
              <a:avLst/>
              <a:gdLst/>
              <a:ahLst/>
              <a:cxnLst/>
              <a:rect r="r" b="b" t="t" l="l"/>
              <a:pathLst>
                <a:path h="2562240" w="1319485">
                  <a:moveTo>
                    <a:pt x="0" y="0"/>
                  </a:moveTo>
                  <a:lnTo>
                    <a:pt x="1319485" y="0"/>
                  </a:lnTo>
                  <a:lnTo>
                    <a:pt x="1319485" y="2562241"/>
                  </a:lnTo>
                  <a:lnTo>
                    <a:pt x="0" y="2562241"/>
                  </a:lnTo>
                  <a:lnTo>
                    <a:pt x="0" y="0"/>
                  </a:lnTo>
                  <a:close/>
                </a:path>
              </a:pathLst>
            </a:custGeom>
            <a:blipFill>
              <a:blip r:embed="rId2">
                <a:extLst>
                  <a:ext uri="{96DAC541-7B7A-43D3-8B79-37D633B846F1}">
                    <asvg:svgBlip xmlns:asvg="http://schemas.microsoft.com/office/drawing/2016/SVG/main" r:embed="rId3"/>
                  </a:ext>
                </a:extLst>
              </a:blip>
              <a:stretch>
                <a:fillRect l="0" t="-21792" r="0" b="0"/>
              </a:stretch>
            </a:blipFill>
          </p:spPr>
        </p:sp>
        <p:sp>
          <p:nvSpPr>
            <p:cNvPr name="Freeform 4" id="4"/>
            <p:cNvSpPr/>
            <p:nvPr/>
          </p:nvSpPr>
          <p:spPr>
            <a:xfrm flipH="false" flipV="false" rot="0">
              <a:off x="3201999" y="1781683"/>
              <a:ext cx="2812950" cy="2062498"/>
            </a:xfrm>
            <a:custGeom>
              <a:avLst/>
              <a:gdLst/>
              <a:ahLst/>
              <a:cxnLst/>
              <a:rect r="r" b="b" t="t" l="l"/>
              <a:pathLst>
                <a:path h="2062498" w="2812950">
                  <a:moveTo>
                    <a:pt x="0" y="0"/>
                  </a:moveTo>
                  <a:lnTo>
                    <a:pt x="2812949" y="0"/>
                  </a:lnTo>
                  <a:lnTo>
                    <a:pt x="2812949" y="2062499"/>
                  </a:lnTo>
                  <a:lnTo>
                    <a:pt x="0" y="2062499"/>
                  </a:lnTo>
                  <a:lnTo>
                    <a:pt x="0" y="0"/>
                  </a:lnTo>
                  <a:close/>
                </a:path>
              </a:pathLst>
            </a:custGeom>
            <a:blipFill>
              <a:blip r:embed="rId4">
                <a:extLst>
                  <a:ext uri="{96DAC541-7B7A-43D3-8B79-37D633B846F1}">
                    <asvg:svgBlip xmlns:asvg="http://schemas.microsoft.com/office/drawing/2016/SVG/main" r:embed="rId5"/>
                  </a:ext>
                </a:extLst>
              </a:blip>
              <a:stretch>
                <a:fillRect l="0" t="0" r="-10344" b="-55554"/>
              </a:stretch>
            </a:blipFill>
          </p:spPr>
        </p:sp>
        <p:grpSp>
          <p:nvGrpSpPr>
            <p:cNvPr name="Group 5" id="5"/>
            <p:cNvGrpSpPr/>
            <p:nvPr/>
          </p:nvGrpSpPr>
          <p:grpSpPr>
            <a:xfrm rot="0">
              <a:off x="0" y="0"/>
              <a:ext cx="6033627" cy="3844182"/>
              <a:chOff x="0" y="0"/>
              <a:chExt cx="23006398" cy="14657978"/>
            </a:xfrm>
          </p:grpSpPr>
          <p:sp>
            <p:nvSpPr>
              <p:cNvPr name="Freeform 6" id="6"/>
              <p:cNvSpPr/>
              <p:nvPr/>
            </p:nvSpPr>
            <p:spPr>
              <a:xfrm flipH="false" flipV="false" rot="0">
                <a:off x="0" y="0"/>
                <a:ext cx="23006397" cy="14657978"/>
              </a:xfrm>
              <a:custGeom>
                <a:avLst/>
                <a:gdLst/>
                <a:ahLst/>
                <a:cxnLst/>
                <a:rect r="r" b="b" t="t" l="l"/>
                <a:pathLst>
                  <a:path h="14657978" w="23006397">
                    <a:moveTo>
                      <a:pt x="0" y="0"/>
                    </a:moveTo>
                    <a:lnTo>
                      <a:pt x="0" y="14657978"/>
                    </a:lnTo>
                    <a:lnTo>
                      <a:pt x="23006397" y="14657978"/>
                    </a:lnTo>
                    <a:lnTo>
                      <a:pt x="23006397" y="0"/>
                    </a:lnTo>
                    <a:lnTo>
                      <a:pt x="0" y="0"/>
                    </a:lnTo>
                    <a:close/>
                    <a:moveTo>
                      <a:pt x="22945438" y="14597018"/>
                    </a:moveTo>
                    <a:lnTo>
                      <a:pt x="59690" y="14597018"/>
                    </a:lnTo>
                    <a:lnTo>
                      <a:pt x="59690" y="59690"/>
                    </a:lnTo>
                    <a:lnTo>
                      <a:pt x="22945438" y="59690"/>
                    </a:lnTo>
                    <a:lnTo>
                      <a:pt x="22945438" y="14597018"/>
                    </a:lnTo>
                    <a:close/>
                  </a:path>
                </a:pathLst>
              </a:custGeom>
              <a:solidFill>
                <a:srgbClr val="000000"/>
              </a:solidFill>
            </p:spPr>
          </p:sp>
        </p:grpSp>
        <p:sp>
          <p:nvSpPr>
            <p:cNvPr name="AutoShape 7" id="7"/>
            <p:cNvSpPr/>
            <p:nvPr/>
          </p:nvSpPr>
          <p:spPr>
            <a:xfrm rot="0">
              <a:off x="0" y="14581"/>
              <a:ext cx="459084" cy="381200"/>
            </a:xfrm>
            <a:prstGeom prst="rect">
              <a:avLst/>
            </a:prstGeom>
            <a:solidFill>
              <a:srgbClr val="000000"/>
            </a:solidFill>
          </p:spPr>
        </p:sp>
        <p:sp>
          <p:nvSpPr>
            <p:cNvPr name="TextBox 8" id="8"/>
            <p:cNvSpPr txBox="true"/>
            <p:nvPr/>
          </p:nvSpPr>
          <p:spPr>
            <a:xfrm rot="0">
              <a:off x="114771" y="-5607"/>
              <a:ext cx="229542" cy="363904"/>
            </a:xfrm>
            <a:prstGeom prst="rect">
              <a:avLst/>
            </a:prstGeom>
          </p:spPr>
          <p:txBody>
            <a:bodyPr anchor="t" rtlCol="false" tIns="0" lIns="0" bIns="0" rIns="0">
              <a:spAutoFit/>
            </a:bodyPr>
            <a:lstStyle/>
            <a:p>
              <a:pPr algn="ctr">
                <a:lnSpc>
                  <a:spcPts val="2316"/>
                </a:lnSpc>
              </a:pPr>
              <a:r>
                <a:rPr lang="en-US" b="true" sz="1654">
                  <a:solidFill>
                    <a:srgbClr val="FFFFFF"/>
                  </a:solidFill>
                  <a:latin typeface="DM Sans Bold"/>
                  <a:ea typeface="DM Sans Bold"/>
                  <a:cs typeface="DM Sans Bold"/>
                  <a:sym typeface="DM Sans Bold"/>
                </a:rPr>
                <a:t>1</a:t>
              </a:r>
            </a:p>
          </p:txBody>
        </p:sp>
      </p:grpSp>
      <p:grpSp>
        <p:nvGrpSpPr>
          <p:cNvPr name="Group 9" id="9"/>
          <p:cNvGrpSpPr/>
          <p:nvPr/>
        </p:nvGrpSpPr>
        <p:grpSpPr>
          <a:xfrm rot="0">
            <a:off x="11892634" y="1577996"/>
            <a:ext cx="4530763" cy="2887792"/>
            <a:chOff x="0" y="0"/>
            <a:chExt cx="6041018" cy="3850390"/>
          </a:xfrm>
        </p:grpSpPr>
        <p:sp>
          <p:nvSpPr>
            <p:cNvPr name="Freeform 10" id="10"/>
            <p:cNvSpPr/>
            <p:nvPr/>
          </p:nvSpPr>
          <p:spPr>
            <a:xfrm flipH="false" flipV="false" rot="0">
              <a:off x="18847" y="52423"/>
              <a:ext cx="986324" cy="2857810"/>
            </a:xfrm>
            <a:custGeom>
              <a:avLst/>
              <a:gdLst/>
              <a:ahLst/>
              <a:cxnLst/>
              <a:rect r="r" b="b" t="t" l="l"/>
              <a:pathLst>
                <a:path h="2857810" w="986324">
                  <a:moveTo>
                    <a:pt x="0" y="0"/>
                  </a:moveTo>
                  <a:lnTo>
                    <a:pt x="986324" y="0"/>
                  </a:lnTo>
                  <a:lnTo>
                    <a:pt x="986324" y="2857810"/>
                  </a:lnTo>
                  <a:lnTo>
                    <a:pt x="0" y="2857810"/>
                  </a:lnTo>
                  <a:lnTo>
                    <a:pt x="0" y="0"/>
                  </a:lnTo>
                  <a:close/>
                </a:path>
              </a:pathLst>
            </a:custGeom>
            <a:blipFill>
              <a:blip r:embed="rId6">
                <a:extLst>
                  <a:ext uri="{96DAC541-7B7A-43D3-8B79-37D633B846F1}">
                    <asvg:svgBlip xmlns:asvg="http://schemas.microsoft.com/office/drawing/2016/SVG/main" r:embed="rId7"/>
                  </a:ext>
                </a:extLst>
              </a:blip>
              <a:stretch>
                <a:fillRect l="-84678" t="-96146" r="-5624" b="-1251"/>
              </a:stretch>
            </a:blipFill>
          </p:spPr>
        </p:sp>
        <p:sp>
          <p:nvSpPr>
            <p:cNvPr name="Freeform 11" id="11"/>
            <p:cNvSpPr/>
            <p:nvPr/>
          </p:nvSpPr>
          <p:spPr>
            <a:xfrm flipH="false" flipV="false" rot="0">
              <a:off x="1252800" y="0"/>
              <a:ext cx="4788218" cy="3593875"/>
            </a:xfrm>
            <a:custGeom>
              <a:avLst/>
              <a:gdLst/>
              <a:ahLst/>
              <a:cxnLst/>
              <a:rect r="r" b="b" t="t" l="l"/>
              <a:pathLst>
                <a:path h="3593875" w="4788218">
                  <a:moveTo>
                    <a:pt x="0" y="0"/>
                  </a:moveTo>
                  <a:lnTo>
                    <a:pt x="4788218" y="0"/>
                  </a:lnTo>
                  <a:lnTo>
                    <a:pt x="4788218" y="3593875"/>
                  </a:lnTo>
                  <a:lnTo>
                    <a:pt x="0" y="3593875"/>
                  </a:lnTo>
                  <a:lnTo>
                    <a:pt x="0" y="0"/>
                  </a:lnTo>
                  <a:close/>
                </a:path>
              </a:pathLst>
            </a:custGeom>
            <a:blipFill>
              <a:blip r:embed="rId8">
                <a:extLst>
                  <a:ext uri="{96DAC541-7B7A-43D3-8B79-37D633B846F1}">
                    <asvg:svgBlip xmlns:asvg="http://schemas.microsoft.com/office/drawing/2016/SVG/main" r:embed="rId9"/>
                  </a:ext>
                </a:extLst>
              </a:blip>
              <a:stretch>
                <a:fillRect l="0" t="-26743" r="-19454" b="0"/>
              </a:stretch>
            </a:blipFill>
          </p:spPr>
        </p:sp>
        <p:grpSp>
          <p:nvGrpSpPr>
            <p:cNvPr name="Group 12" id="12"/>
            <p:cNvGrpSpPr/>
            <p:nvPr/>
          </p:nvGrpSpPr>
          <p:grpSpPr>
            <a:xfrm rot="0">
              <a:off x="0" y="6208"/>
              <a:ext cx="6033627" cy="3844182"/>
              <a:chOff x="0" y="0"/>
              <a:chExt cx="23006398" cy="14657978"/>
            </a:xfrm>
          </p:grpSpPr>
          <p:sp>
            <p:nvSpPr>
              <p:cNvPr name="Freeform 13" id="13"/>
              <p:cNvSpPr/>
              <p:nvPr/>
            </p:nvSpPr>
            <p:spPr>
              <a:xfrm flipH="false" flipV="false" rot="0">
                <a:off x="0" y="0"/>
                <a:ext cx="23006397" cy="14657978"/>
              </a:xfrm>
              <a:custGeom>
                <a:avLst/>
                <a:gdLst/>
                <a:ahLst/>
                <a:cxnLst/>
                <a:rect r="r" b="b" t="t" l="l"/>
                <a:pathLst>
                  <a:path h="14657978" w="23006397">
                    <a:moveTo>
                      <a:pt x="0" y="0"/>
                    </a:moveTo>
                    <a:lnTo>
                      <a:pt x="0" y="14657978"/>
                    </a:lnTo>
                    <a:lnTo>
                      <a:pt x="23006397" y="14657978"/>
                    </a:lnTo>
                    <a:lnTo>
                      <a:pt x="23006397" y="0"/>
                    </a:lnTo>
                    <a:lnTo>
                      <a:pt x="0" y="0"/>
                    </a:lnTo>
                    <a:close/>
                    <a:moveTo>
                      <a:pt x="22945438" y="14597018"/>
                    </a:moveTo>
                    <a:lnTo>
                      <a:pt x="59690" y="14597018"/>
                    </a:lnTo>
                    <a:lnTo>
                      <a:pt x="59690" y="59690"/>
                    </a:lnTo>
                    <a:lnTo>
                      <a:pt x="22945438" y="59690"/>
                    </a:lnTo>
                    <a:lnTo>
                      <a:pt x="22945438" y="14597018"/>
                    </a:lnTo>
                    <a:close/>
                  </a:path>
                </a:pathLst>
              </a:custGeom>
              <a:solidFill>
                <a:srgbClr val="000000"/>
              </a:solidFill>
            </p:spPr>
          </p:sp>
        </p:grpSp>
        <p:sp>
          <p:nvSpPr>
            <p:cNvPr name="AutoShape 14" id="14"/>
            <p:cNvSpPr/>
            <p:nvPr/>
          </p:nvSpPr>
          <p:spPr>
            <a:xfrm rot="0">
              <a:off x="7375" y="23282"/>
              <a:ext cx="459084" cy="381200"/>
            </a:xfrm>
            <a:prstGeom prst="rect">
              <a:avLst/>
            </a:prstGeom>
            <a:solidFill>
              <a:srgbClr val="000000"/>
            </a:solidFill>
          </p:spPr>
        </p:sp>
        <p:sp>
          <p:nvSpPr>
            <p:cNvPr name="TextBox 15" id="15"/>
            <p:cNvSpPr txBox="true"/>
            <p:nvPr/>
          </p:nvSpPr>
          <p:spPr>
            <a:xfrm rot="0">
              <a:off x="122146" y="17675"/>
              <a:ext cx="229542" cy="363838"/>
            </a:xfrm>
            <a:prstGeom prst="rect">
              <a:avLst/>
            </a:prstGeom>
          </p:spPr>
          <p:txBody>
            <a:bodyPr anchor="t" rtlCol="false" tIns="0" lIns="0" bIns="0" rIns="0">
              <a:spAutoFit/>
            </a:bodyPr>
            <a:lstStyle/>
            <a:p>
              <a:pPr algn="ctr">
                <a:lnSpc>
                  <a:spcPts val="2316"/>
                </a:lnSpc>
              </a:pPr>
              <a:r>
                <a:rPr lang="en-US" b="true" sz="1654">
                  <a:solidFill>
                    <a:srgbClr val="FFFFFF"/>
                  </a:solidFill>
                  <a:latin typeface="DM Sans Bold"/>
                  <a:ea typeface="DM Sans Bold"/>
                  <a:cs typeface="DM Sans Bold"/>
                  <a:sym typeface="DM Sans Bold"/>
                </a:rPr>
                <a:t>3</a:t>
              </a:r>
            </a:p>
          </p:txBody>
        </p:sp>
      </p:grpSp>
      <p:sp>
        <p:nvSpPr>
          <p:cNvPr name="TextBox 16" id="16"/>
          <p:cNvSpPr txBox="true"/>
          <p:nvPr/>
        </p:nvSpPr>
        <p:spPr>
          <a:xfrm rot="0">
            <a:off x="1709781" y="4619732"/>
            <a:ext cx="4535974" cy="584885"/>
          </a:xfrm>
          <a:prstGeom prst="rect">
            <a:avLst/>
          </a:prstGeom>
        </p:spPr>
        <p:txBody>
          <a:bodyPr anchor="t" rtlCol="false" tIns="0" lIns="0" bIns="0" rIns="0">
            <a:spAutoFit/>
          </a:bodyPr>
          <a:lstStyle/>
          <a:p>
            <a:pPr algn="l">
              <a:lnSpc>
                <a:spcPts val="2316"/>
              </a:lnSpc>
            </a:pPr>
            <a:r>
              <a:rPr lang="en-US" sz="1654" b="true">
                <a:solidFill>
                  <a:srgbClr val="000000"/>
                </a:solidFill>
                <a:latin typeface="Cocomat Pro Bold"/>
                <a:ea typeface="Cocomat Pro Bold"/>
                <a:cs typeface="Cocomat Pro Bold"/>
                <a:sym typeface="Cocomat Pro Bold"/>
              </a:rPr>
              <a:t>The user shows interest in buying clothes and wants to explore his options.</a:t>
            </a:r>
          </a:p>
        </p:txBody>
      </p:sp>
      <p:sp>
        <p:nvSpPr>
          <p:cNvPr name="TextBox 17" id="17"/>
          <p:cNvSpPr txBox="true"/>
          <p:nvPr/>
        </p:nvSpPr>
        <p:spPr>
          <a:xfrm rot="0">
            <a:off x="11894619" y="4527634"/>
            <a:ext cx="4535974" cy="1173703"/>
          </a:xfrm>
          <a:prstGeom prst="rect">
            <a:avLst/>
          </a:prstGeom>
        </p:spPr>
        <p:txBody>
          <a:bodyPr anchor="t" rtlCol="false" tIns="0" lIns="0" bIns="0" rIns="0">
            <a:spAutoFit/>
          </a:bodyPr>
          <a:lstStyle/>
          <a:p>
            <a:pPr algn="l">
              <a:lnSpc>
                <a:spcPts val="2316"/>
              </a:lnSpc>
            </a:pPr>
            <a:r>
              <a:rPr lang="en-US" sz="1654" b="true">
                <a:solidFill>
                  <a:srgbClr val="000000"/>
                </a:solidFill>
                <a:latin typeface="Cocomat Pro Bold"/>
                <a:ea typeface="Cocomat Pro Bold"/>
                <a:cs typeface="Cocomat Pro Bold"/>
                <a:sym typeface="Cocomat Pro Bold"/>
              </a:rPr>
              <a:t>The user decides to physically visit a store for shopping, which takes too much time. He may not even find what he is looking for after all this time.</a:t>
            </a:r>
          </a:p>
        </p:txBody>
      </p:sp>
      <p:sp>
        <p:nvSpPr>
          <p:cNvPr name="TextBox 18" id="18"/>
          <p:cNvSpPr txBox="true"/>
          <p:nvPr/>
        </p:nvSpPr>
        <p:spPr>
          <a:xfrm rot="0">
            <a:off x="17259300" y="8879653"/>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9</a:t>
            </a:r>
          </a:p>
        </p:txBody>
      </p:sp>
      <p:grpSp>
        <p:nvGrpSpPr>
          <p:cNvPr name="Group 19" id="19"/>
          <p:cNvGrpSpPr/>
          <p:nvPr/>
        </p:nvGrpSpPr>
        <p:grpSpPr>
          <a:xfrm rot="0">
            <a:off x="6804041" y="1577996"/>
            <a:ext cx="4530948" cy="2883136"/>
            <a:chOff x="0" y="0"/>
            <a:chExt cx="6041264" cy="3844182"/>
          </a:xfrm>
        </p:grpSpPr>
        <p:sp>
          <p:nvSpPr>
            <p:cNvPr name="Freeform 20" id="20"/>
            <p:cNvSpPr/>
            <p:nvPr/>
          </p:nvSpPr>
          <p:spPr>
            <a:xfrm flipH="false" flipV="false" rot="562572">
              <a:off x="3967940" y="527100"/>
              <a:ext cx="1256696" cy="1428064"/>
            </a:xfrm>
            <a:custGeom>
              <a:avLst/>
              <a:gdLst/>
              <a:ahLst/>
              <a:cxnLst/>
              <a:rect r="r" b="b" t="t" l="l"/>
              <a:pathLst>
                <a:path h="1428064" w="1256696">
                  <a:moveTo>
                    <a:pt x="0" y="0"/>
                  </a:moveTo>
                  <a:lnTo>
                    <a:pt x="1256696" y="0"/>
                  </a:lnTo>
                  <a:lnTo>
                    <a:pt x="1256696" y="1428063"/>
                  </a:lnTo>
                  <a:lnTo>
                    <a:pt x="0" y="14280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562572">
              <a:off x="875515" y="527100"/>
              <a:ext cx="1256696" cy="1428064"/>
            </a:xfrm>
            <a:custGeom>
              <a:avLst/>
              <a:gdLst/>
              <a:ahLst/>
              <a:cxnLst/>
              <a:rect r="r" b="b" t="t" l="l"/>
              <a:pathLst>
                <a:path h="1428064" w="1256696">
                  <a:moveTo>
                    <a:pt x="0" y="0"/>
                  </a:moveTo>
                  <a:lnTo>
                    <a:pt x="1256696" y="0"/>
                  </a:lnTo>
                  <a:lnTo>
                    <a:pt x="1256696" y="1428063"/>
                  </a:lnTo>
                  <a:lnTo>
                    <a:pt x="0" y="14280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2" id="22"/>
            <p:cNvGrpSpPr/>
            <p:nvPr/>
          </p:nvGrpSpPr>
          <p:grpSpPr>
            <a:xfrm rot="0">
              <a:off x="7637" y="0"/>
              <a:ext cx="6033627" cy="3844182"/>
              <a:chOff x="0" y="0"/>
              <a:chExt cx="23006398" cy="14657978"/>
            </a:xfrm>
          </p:grpSpPr>
          <p:sp>
            <p:nvSpPr>
              <p:cNvPr name="Freeform 23" id="23"/>
              <p:cNvSpPr/>
              <p:nvPr/>
            </p:nvSpPr>
            <p:spPr>
              <a:xfrm flipH="false" flipV="false" rot="0">
                <a:off x="0" y="0"/>
                <a:ext cx="23006397" cy="14657978"/>
              </a:xfrm>
              <a:custGeom>
                <a:avLst/>
                <a:gdLst/>
                <a:ahLst/>
                <a:cxnLst/>
                <a:rect r="r" b="b" t="t" l="l"/>
                <a:pathLst>
                  <a:path h="14657978" w="23006397">
                    <a:moveTo>
                      <a:pt x="0" y="0"/>
                    </a:moveTo>
                    <a:lnTo>
                      <a:pt x="0" y="14657978"/>
                    </a:lnTo>
                    <a:lnTo>
                      <a:pt x="23006397" y="14657978"/>
                    </a:lnTo>
                    <a:lnTo>
                      <a:pt x="23006397" y="0"/>
                    </a:lnTo>
                    <a:lnTo>
                      <a:pt x="0" y="0"/>
                    </a:lnTo>
                    <a:close/>
                    <a:moveTo>
                      <a:pt x="22945438" y="14597018"/>
                    </a:moveTo>
                    <a:lnTo>
                      <a:pt x="59690" y="14597018"/>
                    </a:lnTo>
                    <a:lnTo>
                      <a:pt x="59690" y="59690"/>
                    </a:lnTo>
                    <a:lnTo>
                      <a:pt x="22945438" y="59690"/>
                    </a:lnTo>
                    <a:lnTo>
                      <a:pt x="22945438" y="14597018"/>
                    </a:lnTo>
                    <a:close/>
                  </a:path>
                </a:pathLst>
              </a:custGeom>
              <a:solidFill>
                <a:srgbClr val="000000"/>
              </a:solidFill>
            </p:spPr>
          </p:sp>
        </p:grpSp>
        <p:sp>
          <p:nvSpPr>
            <p:cNvPr name="AutoShape 24" id="24"/>
            <p:cNvSpPr/>
            <p:nvPr/>
          </p:nvSpPr>
          <p:spPr>
            <a:xfrm rot="0">
              <a:off x="0" y="17073"/>
              <a:ext cx="459084" cy="381200"/>
            </a:xfrm>
            <a:prstGeom prst="rect">
              <a:avLst/>
            </a:prstGeom>
            <a:solidFill>
              <a:srgbClr val="000000"/>
            </a:solidFill>
          </p:spPr>
        </p:sp>
        <p:sp>
          <p:nvSpPr>
            <p:cNvPr name="TextBox 25" id="25"/>
            <p:cNvSpPr txBox="true"/>
            <p:nvPr/>
          </p:nvSpPr>
          <p:spPr>
            <a:xfrm rot="0">
              <a:off x="114771" y="11467"/>
              <a:ext cx="229542" cy="363904"/>
            </a:xfrm>
            <a:prstGeom prst="rect">
              <a:avLst/>
            </a:prstGeom>
          </p:spPr>
          <p:txBody>
            <a:bodyPr anchor="t" rtlCol="false" tIns="0" lIns="0" bIns="0" rIns="0">
              <a:spAutoFit/>
            </a:bodyPr>
            <a:lstStyle/>
            <a:p>
              <a:pPr algn="ctr">
                <a:lnSpc>
                  <a:spcPts val="2316"/>
                </a:lnSpc>
              </a:pPr>
              <a:r>
                <a:rPr lang="en-US" b="true" sz="1654">
                  <a:solidFill>
                    <a:srgbClr val="FFFFFF"/>
                  </a:solidFill>
                  <a:latin typeface="DM Sans Bold"/>
                  <a:ea typeface="DM Sans Bold"/>
                  <a:cs typeface="DM Sans Bold"/>
                  <a:sym typeface="DM Sans Bold"/>
                </a:rPr>
                <a:t>2</a:t>
              </a:r>
            </a:p>
          </p:txBody>
        </p:sp>
        <p:sp>
          <p:nvSpPr>
            <p:cNvPr name="Freeform 26" id="26"/>
            <p:cNvSpPr/>
            <p:nvPr/>
          </p:nvSpPr>
          <p:spPr>
            <a:xfrm flipH="false" flipV="false" rot="0">
              <a:off x="3267530" y="1727474"/>
              <a:ext cx="2672050" cy="2116708"/>
            </a:xfrm>
            <a:custGeom>
              <a:avLst/>
              <a:gdLst/>
              <a:ahLst/>
              <a:cxnLst/>
              <a:rect r="r" b="b" t="t" l="l"/>
              <a:pathLst>
                <a:path h="2116708" w="2672050">
                  <a:moveTo>
                    <a:pt x="0" y="0"/>
                  </a:moveTo>
                  <a:lnTo>
                    <a:pt x="2672049" y="0"/>
                  </a:lnTo>
                  <a:lnTo>
                    <a:pt x="2672049" y="2116708"/>
                  </a:lnTo>
                  <a:lnTo>
                    <a:pt x="0" y="21167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7637" y="1712441"/>
              <a:ext cx="2711716" cy="2131740"/>
            </a:xfrm>
            <a:custGeom>
              <a:avLst/>
              <a:gdLst/>
              <a:ahLst/>
              <a:cxnLst/>
              <a:rect r="r" b="b" t="t" l="l"/>
              <a:pathLst>
                <a:path h="2131740" w="2711716">
                  <a:moveTo>
                    <a:pt x="0" y="0"/>
                  </a:moveTo>
                  <a:lnTo>
                    <a:pt x="2711715" y="0"/>
                  </a:lnTo>
                  <a:lnTo>
                    <a:pt x="2711715" y="2131741"/>
                  </a:lnTo>
                  <a:lnTo>
                    <a:pt x="0" y="21317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28" id="28"/>
          <p:cNvSpPr/>
          <p:nvPr/>
        </p:nvSpPr>
        <p:spPr>
          <a:xfrm flipH="false" flipV="false" rot="0">
            <a:off x="-10504471" y="5960471"/>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16">
              <a:alphaModFix amt="32999"/>
              <a:extLst>
                <a:ext uri="{96DAC541-7B7A-43D3-8B79-37D633B846F1}">
                  <asvg:svgBlip xmlns:asvg="http://schemas.microsoft.com/office/drawing/2016/SVG/main" r:embed="rId17"/>
                </a:ext>
              </a:extLst>
            </a:blip>
            <a:stretch>
              <a:fillRect l="0" t="0" r="0" b="0"/>
            </a:stretch>
          </a:blipFill>
        </p:spPr>
      </p:sp>
      <p:sp>
        <p:nvSpPr>
          <p:cNvPr name="Freeform 29" id="29"/>
          <p:cNvSpPr/>
          <p:nvPr/>
        </p:nvSpPr>
        <p:spPr>
          <a:xfrm flipH="false" flipV="false" rot="0">
            <a:off x="3654684" y="6050075"/>
            <a:ext cx="1181855" cy="1899986"/>
          </a:xfrm>
          <a:custGeom>
            <a:avLst/>
            <a:gdLst/>
            <a:ahLst/>
            <a:cxnLst/>
            <a:rect r="r" b="b" t="t" l="l"/>
            <a:pathLst>
              <a:path h="1899986" w="1181855">
                <a:moveTo>
                  <a:pt x="0" y="0"/>
                </a:moveTo>
                <a:lnTo>
                  <a:pt x="1181856" y="0"/>
                </a:lnTo>
                <a:lnTo>
                  <a:pt x="1181856" y="1899985"/>
                </a:lnTo>
                <a:lnTo>
                  <a:pt x="0" y="189998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0" id="30"/>
          <p:cNvSpPr/>
          <p:nvPr/>
        </p:nvSpPr>
        <p:spPr>
          <a:xfrm flipH="false" flipV="false" rot="0">
            <a:off x="2281401" y="6372550"/>
            <a:ext cx="2957659" cy="2309213"/>
          </a:xfrm>
          <a:custGeom>
            <a:avLst/>
            <a:gdLst/>
            <a:ahLst/>
            <a:cxnLst/>
            <a:rect r="r" b="b" t="t" l="l"/>
            <a:pathLst>
              <a:path h="2309213" w="2957659">
                <a:moveTo>
                  <a:pt x="0" y="0"/>
                </a:moveTo>
                <a:lnTo>
                  <a:pt x="2957659" y="0"/>
                </a:lnTo>
                <a:lnTo>
                  <a:pt x="2957659" y="2309213"/>
                </a:lnTo>
                <a:lnTo>
                  <a:pt x="0" y="2309213"/>
                </a:lnTo>
                <a:lnTo>
                  <a:pt x="0" y="0"/>
                </a:lnTo>
                <a:close/>
              </a:path>
            </a:pathLst>
          </a:custGeom>
          <a:blipFill>
            <a:blip r:embed="rId20">
              <a:extLst>
                <a:ext uri="{96DAC541-7B7A-43D3-8B79-37D633B846F1}">
                  <asvg:svgBlip xmlns:asvg="http://schemas.microsoft.com/office/drawing/2016/SVG/main" r:embed="rId21"/>
                </a:ext>
              </a:extLst>
            </a:blip>
            <a:stretch>
              <a:fillRect l="0" t="0" r="-11661" b="-66650"/>
            </a:stretch>
          </a:blipFill>
        </p:spPr>
      </p:sp>
      <p:grpSp>
        <p:nvGrpSpPr>
          <p:cNvPr name="Group 31" id="31"/>
          <p:cNvGrpSpPr/>
          <p:nvPr/>
        </p:nvGrpSpPr>
        <p:grpSpPr>
          <a:xfrm rot="0">
            <a:off x="1725644" y="5798627"/>
            <a:ext cx="4525220" cy="2883136"/>
            <a:chOff x="0" y="0"/>
            <a:chExt cx="23006398" cy="14657978"/>
          </a:xfrm>
        </p:grpSpPr>
        <p:sp>
          <p:nvSpPr>
            <p:cNvPr name="Freeform 32" id="32"/>
            <p:cNvSpPr/>
            <p:nvPr/>
          </p:nvSpPr>
          <p:spPr>
            <a:xfrm flipH="false" flipV="false" rot="0">
              <a:off x="0" y="0"/>
              <a:ext cx="23006397" cy="14657978"/>
            </a:xfrm>
            <a:custGeom>
              <a:avLst/>
              <a:gdLst/>
              <a:ahLst/>
              <a:cxnLst/>
              <a:rect r="r" b="b" t="t" l="l"/>
              <a:pathLst>
                <a:path h="14657978" w="23006397">
                  <a:moveTo>
                    <a:pt x="0" y="0"/>
                  </a:moveTo>
                  <a:lnTo>
                    <a:pt x="0" y="14657978"/>
                  </a:lnTo>
                  <a:lnTo>
                    <a:pt x="23006397" y="14657978"/>
                  </a:lnTo>
                  <a:lnTo>
                    <a:pt x="23006397" y="0"/>
                  </a:lnTo>
                  <a:lnTo>
                    <a:pt x="0" y="0"/>
                  </a:lnTo>
                  <a:close/>
                  <a:moveTo>
                    <a:pt x="22945438" y="14597018"/>
                  </a:moveTo>
                  <a:lnTo>
                    <a:pt x="59690" y="14597018"/>
                  </a:lnTo>
                  <a:lnTo>
                    <a:pt x="59690" y="59690"/>
                  </a:lnTo>
                  <a:lnTo>
                    <a:pt x="22945438" y="59690"/>
                  </a:lnTo>
                  <a:lnTo>
                    <a:pt x="22945438" y="14597018"/>
                  </a:lnTo>
                  <a:close/>
                </a:path>
              </a:pathLst>
            </a:custGeom>
            <a:solidFill>
              <a:srgbClr val="000000"/>
            </a:solidFill>
          </p:spPr>
        </p:sp>
      </p:grpSp>
      <p:sp>
        <p:nvSpPr>
          <p:cNvPr name="TextBox 33" id="33"/>
          <p:cNvSpPr txBox="true"/>
          <p:nvPr/>
        </p:nvSpPr>
        <p:spPr>
          <a:xfrm rot="0">
            <a:off x="6796317" y="8787830"/>
            <a:ext cx="4535974" cy="1173703"/>
          </a:xfrm>
          <a:prstGeom prst="rect">
            <a:avLst/>
          </a:prstGeom>
        </p:spPr>
        <p:txBody>
          <a:bodyPr anchor="t" rtlCol="false" tIns="0" lIns="0" bIns="0" rIns="0">
            <a:spAutoFit/>
          </a:bodyPr>
          <a:lstStyle/>
          <a:p>
            <a:pPr algn="l">
              <a:lnSpc>
                <a:spcPts val="2316"/>
              </a:lnSpc>
            </a:pPr>
            <a:r>
              <a:rPr lang="en-US" sz="1654" b="true">
                <a:solidFill>
                  <a:srgbClr val="000000"/>
                </a:solidFill>
                <a:latin typeface="Cocomat Pro Bold"/>
                <a:ea typeface="Cocomat Pro Bold"/>
                <a:cs typeface="Cocomat Pro Bold"/>
                <a:sym typeface="Cocomat Pro Bold"/>
              </a:rPr>
              <a:t>The user starts browsing clothing options on our application. User looks at recommended items, imagining some outfit options with  the assistance of a digital AI assistant.</a:t>
            </a:r>
          </a:p>
        </p:txBody>
      </p:sp>
      <p:sp>
        <p:nvSpPr>
          <p:cNvPr name="Freeform 34" id="34"/>
          <p:cNvSpPr/>
          <p:nvPr/>
        </p:nvSpPr>
        <p:spPr>
          <a:xfrm flipH="false" flipV="false" rot="0">
            <a:off x="-11891512" y="9005613"/>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16">
              <a:alphaModFix amt="32999"/>
              <a:extLst>
                <a:ext uri="{96DAC541-7B7A-43D3-8B79-37D633B846F1}">
                  <asvg:svgBlip xmlns:asvg="http://schemas.microsoft.com/office/drawing/2016/SVG/main" r:embed="rId17"/>
                </a:ext>
              </a:extLst>
            </a:blip>
            <a:stretch>
              <a:fillRect l="0" t="0" r="0" b="0"/>
            </a:stretch>
          </a:blipFill>
        </p:spPr>
      </p:sp>
      <p:sp>
        <p:nvSpPr>
          <p:cNvPr name="TextBox 35" id="35"/>
          <p:cNvSpPr txBox="true"/>
          <p:nvPr/>
        </p:nvSpPr>
        <p:spPr>
          <a:xfrm rot="0">
            <a:off x="1796179" y="8787830"/>
            <a:ext cx="4535974" cy="584885"/>
          </a:xfrm>
          <a:prstGeom prst="rect">
            <a:avLst/>
          </a:prstGeom>
        </p:spPr>
        <p:txBody>
          <a:bodyPr anchor="t" rtlCol="false" tIns="0" lIns="0" bIns="0" rIns="0">
            <a:spAutoFit/>
          </a:bodyPr>
          <a:lstStyle/>
          <a:p>
            <a:pPr algn="l">
              <a:lnSpc>
                <a:spcPts val="2316"/>
              </a:lnSpc>
            </a:pPr>
            <a:r>
              <a:rPr lang="en-US" sz="1654" b="true">
                <a:solidFill>
                  <a:srgbClr val="000000"/>
                </a:solidFill>
                <a:latin typeface="Cocomat Pro Bold"/>
                <a:ea typeface="Cocomat Pro Bold"/>
                <a:cs typeface="Cocomat Pro Bold"/>
                <a:sym typeface="Cocomat Pro Bold"/>
              </a:rPr>
              <a:t>Another user needs new clothing and knows her interests, want to explore options.</a:t>
            </a:r>
          </a:p>
        </p:txBody>
      </p:sp>
      <p:grpSp>
        <p:nvGrpSpPr>
          <p:cNvPr name="Group 36" id="36"/>
          <p:cNvGrpSpPr/>
          <p:nvPr/>
        </p:nvGrpSpPr>
        <p:grpSpPr>
          <a:xfrm rot="0">
            <a:off x="11875917" y="5765449"/>
            <a:ext cx="4525220" cy="2883136"/>
            <a:chOff x="0" y="0"/>
            <a:chExt cx="6033627" cy="3844182"/>
          </a:xfrm>
        </p:grpSpPr>
        <p:grpSp>
          <p:nvGrpSpPr>
            <p:cNvPr name="Group 37" id="37"/>
            <p:cNvGrpSpPr/>
            <p:nvPr/>
          </p:nvGrpSpPr>
          <p:grpSpPr>
            <a:xfrm rot="0">
              <a:off x="0" y="0"/>
              <a:ext cx="6033627" cy="3844182"/>
              <a:chOff x="0" y="0"/>
              <a:chExt cx="23006398" cy="14657978"/>
            </a:xfrm>
          </p:grpSpPr>
          <p:sp>
            <p:nvSpPr>
              <p:cNvPr name="Freeform 38" id="38"/>
              <p:cNvSpPr/>
              <p:nvPr/>
            </p:nvSpPr>
            <p:spPr>
              <a:xfrm flipH="false" flipV="false" rot="0">
                <a:off x="0" y="0"/>
                <a:ext cx="23006397" cy="14657978"/>
              </a:xfrm>
              <a:custGeom>
                <a:avLst/>
                <a:gdLst/>
                <a:ahLst/>
                <a:cxnLst/>
                <a:rect r="r" b="b" t="t" l="l"/>
                <a:pathLst>
                  <a:path h="14657978" w="23006397">
                    <a:moveTo>
                      <a:pt x="0" y="0"/>
                    </a:moveTo>
                    <a:lnTo>
                      <a:pt x="0" y="14657978"/>
                    </a:lnTo>
                    <a:lnTo>
                      <a:pt x="23006397" y="14657978"/>
                    </a:lnTo>
                    <a:lnTo>
                      <a:pt x="23006397" y="0"/>
                    </a:lnTo>
                    <a:lnTo>
                      <a:pt x="0" y="0"/>
                    </a:lnTo>
                    <a:close/>
                    <a:moveTo>
                      <a:pt x="22945438" y="14597018"/>
                    </a:moveTo>
                    <a:lnTo>
                      <a:pt x="59690" y="14597018"/>
                    </a:lnTo>
                    <a:lnTo>
                      <a:pt x="59690" y="59690"/>
                    </a:lnTo>
                    <a:lnTo>
                      <a:pt x="22945438" y="59690"/>
                    </a:lnTo>
                    <a:lnTo>
                      <a:pt x="22945438" y="14597018"/>
                    </a:lnTo>
                    <a:close/>
                  </a:path>
                </a:pathLst>
              </a:custGeom>
              <a:solidFill>
                <a:srgbClr val="000000"/>
              </a:solidFill>
            </p:spPr>
          </p:sp>
        </p:grpSp>
        <p:sp>
          <p:nvSpPr>
            <p:cNvPr name="AutoShape 39" id="39"/>
            <p:cNvSpPr/>
            <p:nvPr/>
          </p:nvSpPr>
          <p:spPr>
            <a:xfrm rot="0">
              <a:off x="13771" y="17073"/>
              <a:ext cx="459084" cy="381200"/>
            </a:xfrm>
            <a:prstGeom prst="rect">
              <a:avLst/>
            </a:prstGeom>
            <a:solidFill>
              <a:srgbClr val="000000"/>
            </a:solidFill>
          </p:spPr>
        </p:sp>
        <p:sp>
          <p:nvSpPr>
            <p:cNvPr name="TextBox 40" id="40"/>
            <p:cNvSpPr txBox="true"/>
            <p:nvPr/>
          </p:nvSpPr>
          <p:spPr>
            <a:xfrm rot="0">
              <a:off x="128542" y="11467"/>
              <a:ext cx="229542" cy="363838"/>
            </a:xfrm>
            <a:prstGeom prst="rect">
              <a:avLst/>
            </a:prstGeom>
          </p:spPr>
          <p:txBody>
            <a:bodyPr anchor="t" rtlCol="false" tIns="0" lIns="0" bIns="0" rIns="0">
              <a:spAutoFit/>
            </a:bodyPr>
            <a:lstStyle/>
            <a:p>
              <a:pPr algn="ctr">
                <a:lnSpc>
                  <a:spcPts val="2316"/>
                </a:lnSpc>
              </a:pPr>
              <a:r>
                <a:rPr lang="en-US" b="true" sz="1654">
                  <a:solidFill>
                    <a:srgbClr val="FFFFFF"/>
                  </a:solidFill>
                  <a:latin typeface="DM Sans Bold"/>
                  <a:ea typeface="DM Sans Bold"/>
                  <a:cs typeface="DM Sans Bold"/>
                  <a:sym typeface="DM Sans Bold"/>
                </a:rPr>
                <a:t>3</a:t>
              </a:r>
            </a:p>
          </p:txBody>
        </p:sp>
        <p:sp>
          <p:nvSpPr>
            <p:cNvPr name="Freeform 41" id="41"/>
            <p:cNvSpPr/>
            <p:nvPr/>
          </p:nvSpPr>
          <p:spPr>
            <a:xfrm flipH="false" flipV="false" rot="0">
              <a:off x="1324488" y="17073"/>
              <a:ext cx="741567" cy="900474"/>
            </a:xfrm>
            <a:custGeom>
              <a:avLst/>
              <a:gdLst/>
              <a:ahLst/>
              <a:cxnLst/>
              <a:rect r="r" b="b" t="t" l="l"/>
              <a:pathLst>
                <a:path h="900474" w="741567">
                  <a:moveTo>
                    <a:pt x="0" y="0"/>
                  </a:moveTo>
                  <a:lnTo>
                    <a:pt x="741566" y="0"/>
                  </a:lnTo>
                  <a:lnTo>
                    <a:pt x="741566" y="900474"/>
                  </a:lnTo>
                  <a:lnTo>
                    <a:pt x="0" y="90047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2" id="42"/>
            <p:cNvSpPr/>
            <p:nvPr/>
          </p:nvSpPr>
          <p:spPr>
            <a:xfrm flipH="false" flipV="false" rot="0">
              <a:off x="1405939" y="1711613"/>
              <a:ext cx="692986" cy="2132568"/>
            </a:xfrm>
            <a:custGeom>
              <a:avLst/>
              <a:gdLst/>
              <a:ahLst/>
              <a:cxnLst/>
              <a:rect r="r" b="b" t="t" l="l"/>
              <a:pathLst>
                <a:path h="2132568" w="692986">
                  <a:moveTo>
                    <a:pt x="0" y="0"/>
                  </a:moveTo>
                  <a:lnTo>
                    <a:pt x="692986" y="0"/>
                  </a:lnTo>
                  <a:lnTo>
                    <a:pt x="692986" y="2132569"/>
                  </a:lnTo>
                  <a:lnTo>
                    <a:pt x="0" y="2132569"/>
                  </a:lnTo>
                  <a:lnTo>
                    <a:pt x="0" y="0"/>
                  </a:lnTo>
                  <a:close/>
                </a:path>
              </a:pathLst>
            </a:custGeom>
            <a:blipFill>
              <a:blip r:embed="rId24">
                <a:extLst>
                  <a:ext uri="{96DAC541-7B7A-43D3-8B79-37D633B846F1}">
                    <asvg:svgBlip xmlns:asvg="http://schemas.microsoft.com/office/drawing/2016/SVG/main" r:embed="rId25"/>
                  </a:ext>
                </a:extLst>
              </a:blip>
              <a:stretch>
                <a:fillRect l="-997" t="-974" r="-3045" b="-637"/>
              </a:stretch>
            </a:blipFill>
          </p:spPr>
        </p:sp>
        <p:sp>
          <p:nvSpPr>
            <p:cNvPr name="Freeform 43" id="43"/>
            <p:cNvSpPr/>
            <p:nvPr/>
          </p:nvSpPr>
          <p:spPr>
            <a:xfrm flipH="false" flipV="false" rot="0">
              <a:off x="1049328" y="622179"/>
              <a:ext cx="1967485" cy="3018645"/>
            </a:xfrm>
            <a:custGeom>
              <a:avLst/>
              <a:gdLst/>
              <a:ahLst/>
              <a:cxnLst/>
              <a:rect r="r" b="b" t="t" l="l"/>
              <a:pathLst>
                <a:path h="3018645" w="1967485">
                  <a:moveTo>
                    <a:pt x="0" y="0"/>
                  </a:moveTo>
                  <a:lnTo>
                    <a:pt x="1967485" y="0"/>
                  </a:lnTo>
                  <a:lnTo>
                    <a:pt x="1967485" y="3018645"/>
                  </a:lnTo>
                  <a:lnTo>
                    <a:pt x="0" y="301864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grpSp>
      <p:sp>
        <p:nvSpPr>
          <p:cNvPr name="Freeform 44" id="44"/>
          <p:cNvSpPr/>
          <p:nvPr/>
        </p:nvSpPr>
        <p:spPr>
          <a:xfrm flipH="false" flipV="false" rot="0">
            <a:off x="6828737" y="6922326"/>
            <a:ext cx="2689678" cy="1726260"/>
          </a:xfrm>
          <a:custGeom>
            <a:avLst/>
            <a:gdLst/>
            <a:ahLst/>
            <a:cxnLst/>
            <a:rect r="r" b="b" t="t" l="l"/>
            <a:pathLst>
              <a:path h="1726260" w="2689678">
                <a:moveTo>
                  <a:pt x="0" y="0"/>
                </a:moveTo>
                <a:lnTo>
                  <a:pt x="2689678" y="0"/>
                </a:lnTo>
                <a:lnTo>
                  <a:pt x="2689678" y="1726260"/>
                </a:lnTo>
                <a:lnTo>
                  <a:pt x="0" y="1726260"/>
                </a:lnTo>
                <a:lnTo>
                  <a:pt x="0" y="0"/>
                </a:lnTo>
                <a:close/>
              </a:path>
            </a:pathLst>
          </a:custGeom>
          <a:blipFill>
            <a:blip r:embed="rId28">
              <a:extLst>
                <a:ext uri="{96DAC541-7B7A-43D3-8B79-37D633B846F1}">
                  <asvg:svgBlip xmlns:asvg="http://schemas.microsoft.com/office/drawing/2016/SVG/main" r:embed="rId29"/>
                </a:ext>
              </a:extLst>
            </a:blip>
            <a:stretch>
              <a:fillRect l="-9910" t="0" r="0" b="-162743"/>
            </a:stretch>
          </a:blipFill>
        </p:spPr>
      </p:sp>
      <p:sp>
        <p:nvSpPr>
          <p:cNvPr name="Freeform 45" id="45"/>
          <p:cNvSpPr/>
          <p:nvPr/>
        </p:nvSpPr>
        <p:spPr>
          <a:xfrm flipH="true" flipV="false" rot="0">
            <a:off x="6894879" y="6033256"/>
            <a:ext cx="1653203" cy="1259953"/>
          </a:xfrm>
          <a:custGeom>
            <a:avLst/>
            <a:gdLst/>
            <a:ahLst/>
            <a:cxnLst/>
            <a:rect r="r" b="b" t="t" l="l"/>
            <a:pathLst>
              <a:path h="1259953" w="1653203">
                <a:moveTo>
                  <a:pt x="1653203" y="0"/>
                </a:moveTo>
                <a:lnTo>
                  <a:pt x="0" y="0"/>
                </a:lnTo>
                <a:lnTo>
                  <a:pt x="0" y="1259953"/>
                </a:lnTo>
                <a:lnTo>
                  <a:pt x="1653203" y="1259953"/>
                </a:lnTo>
                <a:lnTo>
                  <a:pt x="1653203"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grpSp>
        <p:nvGrpSpPr>
          <p:cNvPr name="Group 46" id="46"/>
          <p:cNvGrpSpPr/>
          <p:nvPr/>
        </p:nvGrpSpPr>
        <p:grpSpPr>
          <a:xfrm rot="0">
            <a:off x="6804878" y="5765449"/>
            <a:ext cx="4525220" cy="2883136"/>
            <a:chOff x="0" y="0"/>
            <a:chExt cx="23006398" cy="14657978"/>
          </a:xfrm>
        </p:grpSpPr>
        <p:sp>
          <p:nvSpPr>
            <p:cNvPr name="Freeform 47" id="47"/>
            <p:cNvSpPr/>
            <p:nvPr/>
          </p:nvSpPr>
          <p:spPr>
            <a:xfrm flipH="false" flipV="false" rot="0">
              <a:off x="0" y="0"/>
              <a:ext cx="23006397" cy="14657978"/>
            </a:xfrm>
            <a:custGeom>
              <a:avLst/>
              <a:gdLst/>
              <a:ahLst/>
              <a:cxnLst/>
              <a:rect r="r" b="b" t="t" l="l"/>
              <a:pathLst>
                <a:path h="14657978" w="23006397">
                  <a:moveTo>
                    <a:pt x="0" y="0"/>
                  </a:moveTo>
                  <a:lnTo>
                    <a:pt x="0" y="14657978"/>
                  </a:lnTo>
                  <a:lnTo>
                    <a:pt x="23006397" y="14657978"/>
                  </a:lnTo>
                  <a:lnTo>
                    <a:pt x="23006397" y="0"/>
                  </a:lnTo>
                  <a:lnTo>
                    <a:pt x="0" y="0"/>
                  </a:lnTo>
                  <a:close/>
                  <a:moveTo>
                    <a:pt x="22945438" y="14597018"/>
                  </a:moveTo>
                  <a:lnTo>
                    <a:pt x="59690" y="14597018"/>
                  </a:lnTo>
                  <a:lnTo>
                    <a:pt x="59690" y="59690"/>
                  </a:lnTo>
                  <a:lnTo>
                    <a:pt x="22945438" y="59690"/>
                  </a:lnTo>
                  <a:lnTo>
                    <a:pt x="22945438" y="14597018"/>
                  </a:lnTo>
                  <a:close/>
                </a:path>
              </a:pathLst>
            </a:custGeom>
            <a:solidFill>
              <a:srgbClr val="000000"/>
            </a:solidFill>
          </p:spPr>
        </p:sp>
      </p:grpSp>
      <p:sp>
        <p:nvSpPr>
          <p:cNvPr name="AutoShape 48" id="48"/>
          <p:cNvSpPr/>
          <p:nvPr/>
        </p:nvSpPr>
        <p:spPr>
          <a:xfrm rot="0">
            <a:off x="6799150" y="6118802"/>
            <a:ext cx="344313" cy="285900"/>
          </a:xfrm>
          <a:prstGeom prst="rect">
            <a:avLst/>
          </a:prstGeom>
          <a:solidFill>
            <a:srgbClr val="000000"/>
          </a:solidFill>
        </p:spPr>
      </p:sp>
      <p:sp>
        <p:nvSpPr>
          <p:cNvPr name="Freeform 49" id="49"/>
          <p:cNvSpPr/>
          <p:nvPr/>
        </p:nvSpPr>
        <p:spPr>
          <a:xfrm flipH="false" flipV="false" rot="0">
            <a:off x="9518415" y="7293209"/>
            <a:ext cx="232746" cy="232746"/>
          </a:xfrm>
          <a:custGeom>
            <a:avLst/>
            <a:gdLst/>
            <a:ahLst/>
            <a:cxnLst/>
            <a:rect r="r" b="b" t="t" l="l"/>
            <a:pathLst>
              <a:path h="232746" w="232746">
                <a:moveTo>
                  <a:pt x="0" y="0"/>
                </a:moveTo>
                <a:lnTo>
                  <a:pt x="232746" y="0"/>
                </a:lnTo>
                <a:lnTo>
                  <a:pt x="232746" y="232746"/>
                </a:lnTo>
                <a:lnTo>
                  <a:pt x="0" y="23274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TextBox 50" id="50"/>
          <p:cNvSpPr txBox="true"/>
          <p:nvPr/>
        </p:nvSpPr>
        <p:spPr>
          <a:xfrm rot="0">
            <a:off x="6885228" y="6107453"/>
            <a:ext cx="172156" cy="280023"/>
          </a:xfrm>
          <a:prstGeom prst="rect">
            <a:avLst/>
          </a:prstGeom>
        </p:spPr>
        <p:txBody>
          <a:bodyPr anchor="t" rtlCol="false" tIns="0" lIns="0" bIns="0" rIns="0">
            <a:spAutoFit/>
          </a:bodyPr>
          <a:lstStyle/>
          <a:p>
            <a:pPr algn="ctr">
              <a:lnSpc>
                <a:spcPts val="2316"/>
              </a:lnSpc>
            </a:pPr>
            <a:r>
              <a:rPr lang="en-US" b="true" sz="1654">
                <a:solidFill>
                  <a:srgbClr val="FFFFFF"/>
                </a:solidFill>
                <a:latin typeface="DM Sans Bold"/>
                <a:ea typeface="DM Sans Bold"/>
                <a:cs typeface="DM Sans Bold"/>
                <a:sym typeface="DM Sans Bold"/>
              </a:rPr>
              <a:t>2</a:t>
            </a:r>
          </a:p>
        </p:txBody>
      </p:sp>
      <p:sp>
        <p:nvSpPr>
          <p:cNvPr name="Freeform 51" id="51"/>
          <p:cNvSpPr/>
          <p:nvPr/>
        </p:nvSpPr>
        <p:spPr>
          <a:xfrm flipH="false" flipV="false" rot="0">
            <a:off x="9751161" y="6874652"/>
            <a:ext cx="418557" cy="418557"/>
          </a:xfrm>
          <a:custGeom>
            <a:avLst/>
            <a:gdLst/>
            <a:ahLst/>
            <a:cxnLst/>
            <a:rect r="r" b="b" t="t" l="l"/>
            <a:pathLst>
              <a:path h="418557" w="418557">
                <a:moveTo>
                  <a:pt x="0" y="0"/>
                </a:moveTo>
                <a:lnTo>
                  <a:pt x="418558" y="0"/>
                </a:lnTo>
                <a:lnTo>
                  <a:pt x="418558" y="418557"/>
                </a:lnTo>
                <a:lnTo>
                  <a:pt x="0" y="418557"/>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52" id="52"/>
          <p:cNvSpPr/>
          <p:nvPr/>
        </p:nvSpPr>
        <p:spPr>
          <a:xfrm flipH="false" flipV="false" rot="0">
            <a:off x="10356242" y="7525955"/>
            <a:ext cx="914595" cy="1120594"/>
          </a:xfrm>
          <a:custGeom>
            <a:avLst/>
            <a:gdLst/>
            <a:ahLst/>
            <a:cxnLst/>
            <a:rect r="r" b="b" t="t" l="l"/>
            <a:pathLst>
              <a:path h="1120594" w="914595">
                <a:moveTo>
                  <a:pt x="0" y="0"/>
                </a:moveTo>
                <a:lnTo>
                  <a:pt x="914595" y="0"/>
                </a:lnTo>
                <a:lnTo>
                  <a:pt x="914595" y="1120595"/>
                </a:lnTo>
                <a:lnTo>
                  <a:pt x="0" y="1120595"/>
                </a:lnTo>
                <a:lnTo>
                  <a:pt x="0" y="0"/>
                </a:lnTo>
                <a:close/>
              </a:path>
            </a:pathLst>
          </a:custGeom>
          <a:blipFill>
            <a:blip r:embed="rId34">
              <a:extLst>
                <a:ext uri="{96DAC541-7B7A-43D3-8B79-37D633B846F1}">
                  <asvg:svgBlip xmlns:asvg="http://schemas.microsoft.com/office/drawing/2016/SVG/main" r:embed="rId35"/>
                </a:ext>
              </a:extLst>
            </a:blip>
            <a:stretch>
              <a:fillRect l="0" t="0" r="-749" b="0"/>
            </a:stretch>
          </a:blipFill>
        </p:spPr>
      </p:sp>
      <p:sp>
        <p:nvSpPr>
          <p:cNvPr name="Freeform 53" id="53"/>
          <p:cNvSpPr/>
          <p:nvPr/>
        </p:nvSpPr>
        <p:spPr>
          <a:xfrm flipH="false" flipV="false" rot="0">
            <a:off x="9874082" y="7714921"/>
            <a:ext cx="743928" cy="910983"/>
          </a:xfrm>
          <a:custGeom>
            <a:avLst/>
            <a:gdLst/>
            <a:ahLst/>
            <a:cxnLst/>
            <a:rect r="r" b="b" t="t" l="l"/>
            <a:pathLst>
              <a:path h="910983" w="743928">
                <a:moveTo>
                  <a:pt x="0" y="0"/>
                </a:moveTo>
                <a:lnTo>
                  <a:pt x="743928" y="0"/>
                </a:lnTo>
                <a:lnTo>
                  <a:pt x="743928" y="910984"/>
                </a:lnTo>
                <a:lnTo>
                  <a:pt x="0" y="910984"/>
                </a:lnTo>
                <a:lnTo>
                  <a:pt x="0" y="0"/>
                </a:lnTo>
                <a:close/>
              </a:path>
            </a:pathLst>
          </a:custGeom>
          <a:blipFill>
            <a:blip r:embed="rId36">
              <a:extLst>
                <a:ext uri="{96DAC541-7B7A-43D3-8B79-37D633B846F1}">
                  <asvg:svgBlip xmlns:asvg="http://schemas.microsoft.com/office/drawing/2016/SVG/main" r:embed="rId37"/>
                </a:ext>
              </a:extLst>
            </a:blip>
            <a:stretch>
              <a:fillRect l="0" t="-704" r="0" b="0"/>
            </a:stretch>
          </a:blipFill>
        </p:spPr>
      </p:sp>
      <p:sp>
        <p:nvSpPr>
          <p:cNvPr name="AutoShape 54" id="54"/>
          <p:cNvSpPr/>
          <p:nvPr/>
        </p:nvSpPr>
        <p:spPr>
          <a:xfrm rot="0">
            <a:off x="1730855" y="6158068"/>
            <a:ext cx="344313" cy="285900"/>
          </a:xfrm>
          <a:prstGeom prst="rect">
            <a:avLst/>
          </a:prstGeom>
          <a:solidFill>
            <a:srgbClr val="000000"/>
          </a:solidFill>
        </p:spPr>
      </p:sp>
      <p:sp>
        <p:nvSpPr>
          <p:cNvPr name="TextBox 55" id="55"/>
          <p:cNvSpPr txBox="true"/>
          <p:nvPr/>
        </p:nvSpPr>
        <p:spPr>
          <a:xfrm rot="0">
            <a:off x="1816933" y="6146719"/>
            <a:ext cx="172156" cy="280023"/>
          </a:xfrm>
          <a:prstGeom prst="rect">
            <a:avLst/>
          </a:prstGeom>
        </p:spPr>
        <p:txBody>
          <a:bodyPr anchor="t" rtlCol="false" tIns="0" lIns="0" bIns="0" rIns="0">
            <a:spAutoFit/>
          </a:bodyPr>
          <a:lstStyle/>
          <a:p>
            <a:pPr algn="ctr">
              <a:lnSpc>
                <a:spcPts val="2316"/>
              </a:lnSpc>
            </a:pPr>
            <a:r>
              <a:rPr lang="en-US" b="true" sz="1654">
                <a:solidFill>
                  <a:srgbClr val="FFFFFF"/>
                </a:solidFill>
                <a:latin typeface="DM Sans Bold"/>
                <a:ea typeface="DM Sans Bold"/>
                <a:cs typeface="DM Sans Bold"/>
                <a:sym typeface="DM Sans Bold"/>
              </a:rPr>
              <a:t>1</a:t>
            </a:r>
          </a:p>
        </p:txBody>
      </p:sp>
      <p:sp>
        <p:nvSpPr>
          <p:cNvPr name="TextBox 56" id="56"/>
          <p:cNvSpPr txBox="true"/>
          <p:nvPr/>
        </p:nvSpPr>
        <p:spPr>
          <a:xfrm rot="0">
            <a:off x="11870540" y="8787830"/>
            <a:ext cx="4535974" cy="1424817"/>
          </a:xfrm>
          <a:prstGeom prst="rect">
            <a:avLst/>
          </a:prstGeom>
        </p:spPr>
        <p:txBody>
          <a:bodyPr anchor="t" rtlCol="false" tIns="0" lIns="0" bIns="0" rIns="0">
            <a:spAutoFit/>
          </a:bodyPr>
          <a:lstStyle/>
          <a:p>
            <a:pPr algn="l">
              <a:lnSpc>
                <a:spcPts val="2316"/>
              </a:lnSpc>
            </a:pPr>
            <a:r>
              <a:rPr lang="en-US" sz="1654" b="true">
                <a:solidFill>
                  <a:srgbClr val="000000"/>
                </a:solidFill>
                <a:latin typeface="Cocomat Pro Bold"/>
                <a:ea typeface="Cocomat Pro Bold"/>
                <a:cs typeface="Cocomat Pro Bold"/>
                <a:sym typeface="Cocomat Pro Bold"/>
              </a:rPr>
              <a:t>The user interacts with the application and communicates with the chatbot to quickly find the desired product and complete the purchase quickly. The user found the exact outfit match for her preference in little time.</a:t>
            </a:r>
          </a:p>
        </p:txBody>
      </p:sp>
      <p:sp>
        <p:nvSpPr>
          <p:cNvPr name="TextBox 57" id="57"/>
          <p:cNvSpPr txBox="true"/>
          <p:nvPr/>
        </p:nvSpPr>
        <p:spPr>
          <a:xfrm rot="0">
            <a:off x="6804041" y="4598715"/>
            <a:ext cx="4535974" cy="879294"/>
          </a:xfrm>
          <a:prstGeom prst="rect">
            <a:avLst/>
          </a:prstGeom>
        </p:spPr>
        <p:txBody>
          <a:bodyPr anchor="t" rtlCol="false" tIns="0" lIns="0" bIns="0" rIns="0">
            <a:spAutoFit/>
          </a:bodyPr>
          <a:lstStyle/>
          <a:p>
            <a:pPr algn="l">
              <a:lnSpc>
                <a:spcPts val="2316"/>
              </a:lnSpc>
            </a:pPr>
            <a:r>
              <a:rPr lang="en-US" sz="1654" b="true">
                <a:solidFill>
                  <a:srgbClr val="000000"/>
                </a:solidFill>
                <a:latin typeface="Cocomat Pro Bold"/>
                <a:ea typeface="Cocomat Pro Bold"/>
                <a:cs typeface="Cocomat Pro Bold"/>
                <a:sym typeface="Cocomat Pro Bold"/>
              </a:rPr>
              <a:t>The user spends a lot of time browsing the internet and various platforms to find the product he is searching for.</a:t>
            </a:r>
          </a:p>
        </p:txBody>
      </p:sp>
      <p:sp>
        <p:nvSpPr>
          <p:cNvPr name="TextBox 58" id="58"/>
          <p:cNvSpPr txBox="true"/>
          <p:nvPr/>
        </p:nvSpPr>
        <p:spPr>
          <a:xfrm rot="0">
            <a:off x="17801717" y="1795661"/>
            <a:ext cx="8457083" cy="1692040"/>
          </a:xfrm>
          <a:prstGeom prst="rect">
            <a:avLst/>
          </a:prstGeom>
        </p:spPr>
        <p:txBody>
          <a:bodyPr anchor="t" rtlCol="false" tIns="0" lIns="0" bIns="0" rIns="0">
            <a:spAutoFit/>
          </a:bodyPr>
          <a:lstStyle/>
          <a:p>
            <a:pPr algn="ctr">
              <a:lnSpc>
                <a:spcPts val="12616"/>
              </a:lnSpc>
            </a:pPr>
            <a:r>
              <a:rPr lang="en-US" sz="12616">
                <a:solidFill>
                  <a:srgbClr val="000000"/>
                </a:solidFill>
                <a:latin typeface="Cocomat Pro"/>
                <a:ea typeface="Cocomat Pro"/>
                <a:cs typeface="Cocomat Pro"/>
                <a:sym typeface="Cocomat Pro"/>
              </a:rPr>
              <a:t>Solution</a:t>
            </a:r>
          </a:p>
        </p:txBody>
      </p:sp>
      <p:sp>
        <p:nvSpPr>
          <p:cNvPr name="TextBox 59" id="59"/>
          <p:cNvSpPr txBox="true"/>
          <p:nvPr/>
        </p:nvSpPr>
        <p:spPr>
          <a:xfrm rot="0">
            <a:off x="5788211" y="249342"/>
            <a:ext cx="7557367" cy="1317719"/>
          </a:xfrm>
          <a:prstGeom prst="rect">
            <a:avLst/>
          </a:prstGeom>
        </p:spPr>
        <p:txBody>
          <a:bodyPr anchor="t" rtlCol="false" tIns="0" lIns="0" bIns="0" rIns="0">
            <a:spAutoFit/>
          </a:bodyPr>
          <a:lstStyle/>
          <a:p>
            <a:pPr algn="ctr">
              <a:lnSpc>
                <a:spcPts val="9844"/>
              </a:lnSpc>
            </a:pPr>
            <a:r>
              <a:rPr lang="en-US" sz="9844">
                <a:solidFill>
                  <a:srgbClr val="000000"/>
                </a:solidFill>
                <a:latin typeface="Cocomat Pro"/>
                <a:ea typeface="Cocomat Pro"/>
                <a:cs typeface="Cocomat Pro"/>
                <a:sym typeface="Cocomat Pro"/>
              </a:rPr>
              <a:t>Storyboard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DAGcGSstNtY</dc:identifier>
  <dcterms:modified xsi:type="dcterms:W3CDTF">2011-08-01T06:04:30Z</dcterms:modified>
  <cp:revision>1</cp:revision>
  <dc:title>407 sunum</dc:title>
</cp:coreProperties>
</file>